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3" r:id="rId1"/>
  </p:sldMasterIdLst>
  <p:notesMasterIdLst>
    <p:notesMasterId r:id="rId14"/>
  </p:notesMasterIdLst>
  <p:sldIdLst>
    <p:sldId id="256" r:id="rId2"/>
    <p:sldId id="257" r:id="rId3"/>
    <p:sldId id="268" r:id="rId4"/>
    <p:sldId id="264" r:id="rId5"/>
    <p:sldId id="270" r:id="rId6"/>
    <p:sldId id="260" r:id="rId7"/>
    <p:sldId id="261" r:id="rId8"/>
    <p:sldId id="262" r:id="rId9"/>
    <p:sldId id="267" r:id="rId10"/>
    <p:sldId id="265" r:id="rId11"/>
    <p:sldId id="263" r:id="rId12"/>
    <p:sldId id="266" r:id="rId13"/>
  </p:sldIdLst>
  <p:sldSz cx="12192000" cy="6858000"/>
  <p:notesSz cx="6858000" cy="9144000"/>
  <p:embeddedFontLst>
    <p:embeddedFont>
      <p:font typeface="Century Gothic" panose="020B0502020202020204" pitchFamily="34" charset="0"/>
      <p:regular r:id="rId15"/>
      <p:bold r:id="rId16"/>
      <p:italic r:id="rId17"/>
      <p:boldItalic r:id="rId18"/>
    </p:embeddedFont>
    <p:embeddedFont>
      <p:font typeface="Wingdings 3" panose="05040102010807070707" pitchFamily="18" charset="2"/>
      <p:regular r:id="rId1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heme" Target="theme/theme1.xml"/></Relationships>
</file>

<file path=ppt/media/hdphoto1.wdp>
</file>

<file path=ppt/media/image1.pn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4296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6800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4106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418535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7" name="Google Shape;26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87576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 name="Google Shape;27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2451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02484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3491975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42926718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26865033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93270132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14190287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14898827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0532453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17662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3963070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591898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437211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553479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0929983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987846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004088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89408107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459154587"/>
      </p:ext>
    </p:extLst>
  </p:cSld>
  <p:clrMap bg1="dk1" tx1="lt1" bg2="dk2" tx2="lt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 id="2147483756" r:id="rId13"/>
    <p:sldLayoutId id="2147483757" r:id="rId14"/>
    <p:sldLayoutId id="2147483758" r:id="rId15"/>
    <p:sldLayoutId id="2147483759" r:id="rId16"/>
    <p:sldLayoutId id="2147483760"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9"/>
          <p:cNvSpPr txBox="1">
            <a:spLocks noGrp="1"/>
          </p:cNvSpPr>
          <p:nvPr>
            <p:ph type="ctrTitle"/>
          </p:nvPr>
        </p:nvSpPr>
        <p:spPr>
          <a:xfrm>
            <a:off x="486013" y="2666938"/>
            <a:ext cx="9144000" cy="1333205"/>
          </a:xfrm>
          <a:prstGeom prst="rect">
            <a:avLst/>
          </a:prstGeom>
          <a:noFill/>
          <a:ln>
            <a:noFill/>
          </a:ln>
        </p:spPr>
        <p:txBody>
          <a:bodyPr spcFirstLastPara="1" wrap="square" lIns="91425" tIns="45700" rIns="91425" bIns="45700" anchor="b" anchorCtr="0">
            <a:noAutofit/>
          </a:bodyPr>
          <a:lstStyle/>
          <a:p>
            <a:pPr lvl="0">
              <a:spcBef>
                <a:spcPts val="0"/>
              </a:spcBef>
              <a:buClr>
                <a:schemeClr val="lt2"/>
              </a:buClr>
              <a:buSzPts val="5400"/>
            </a:pPr>
            <a:r>
              <a:rPr lang="en-US" b="1" dirty="0">
                <a:latin typeface="Times New Roman"/>
                <a:ea typeface="Times New Roman"/>
                <a:cs typeface="Times New Roman"/>
                <a:sym typeface="Times New Roman"/>
              </a:rPr>
              <a:t>Unveiling Financial Insights: Leveraging Advanced Data Analysis</a:t>
            </a:r>
            <a:endParaRPr b="1" dirty="0">
              <a:latin typeface="Times New Roman"/>
              <a:ea typeface="Times New Roman"/>
              <a:cs typeface="Times New Roman"/>
              <a:sym typeface="Times New Roman"/>
            </a:endParaRPr>
          </a:p>
        </p:txBody>
      </p:sp>
      <p:sp>
        <p:nvSpPr>
          <p:cNvPr id="250" name="Google Shape;250;p19"/>
          <p:cNvSpPr txBox="1">
            <a:spLocks noGrp="1"/>
          </p:cNvSpPr>
          <p:nvPr>
            <p:ph type="subTitle" idx="1"/>
          </p:nvPr>
        </p:nvSpPr>
        <p:spPr>
          <a:xfrm>
            <a:off x="7822301" y="4621591"/>
            <a:ext cx="4078754" cy="150211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440"/>
              <a:buNone/>
            </a:pPr>
            <a:r>
              <a:rPr lang="en-IN" sz="2400" b="1" dirty="0" smtClean="0">
                <a:latin typeface="Times New Roman"/>
                <a:ea typeface="Times New Roman"/>
                <a:cs typeface="Times New Roman"/>
                <a:sym typeface="Times New Roman"/>
              </a:rPr>
              <a:t>Submitted by</a:t>
            </a:r>
            <a:endParaRPr lang="en-IN" sz="2400" b="1" dirty="0">
              <a:latin typeface="Times New Roman"/>
              <a:ea typeface="Times New Roman"/>
              <a:cs typeface="Times New Roman"/>
              <a:sym typeface="Times New Roman"/>
            </a:endParaRPr>
          </a:p>
          <a:p>
            <a:pPr>
              <a:spcBef>
                <a:spcPts val="1000"/>
              </a:spcBef>
              <a:spcAft>
                <a:spcPts val="0"/>
              </a:spcAft>
              <a:buSzPts val="1440"/>
            </a:pPr>
            <a:r>
              <a:rPr lang="en-IN" sz="2400" dirty="0" err="1" smtClean="0">
                <a:solidFill>
                  <a:schemeClr val="tx1"/>
                </a:solidFill>
                <a:latin typeface="Times New Roman"/>
                <a:ea typeface="Times New Roman"/>
                <a:cs typeface="Times New Roman"/>
                <a:sym typeface="Times New Roman"/>
              </a:rPr>
              <a:t>Sukant</a:t>
            </a:r>
            <a:r>
              <a:rPr lang="en-IN" sz="2400" dirty="0" smtClean="0">
                <a:solidFill>
                  <a:schemeClr val="tx1"/>
                </a:solidFill>
                <a:latin typeface="Times New Roman"/>
                <a:ea typeface="Times New Roman"/>
                <a:cs typeface="Times New Roman"/>
                <a:sym typeface="Times New Roman"/>
              </a:rPr>
              <a:t> </a:t>
            </a:r>
            <a:r>
              <a:rPr lang="en-IN" sz="2400" dirty="0">
                <a:solidFill>
                  <a:schemeClr val="tx1"/>
                </a:solidFill>
                <a:latin typeface="Times New Roman"/>
                <a:ea typeface="Times New Roman"/>
                <a:cs typeface="Times New Roman"/>
                <a:sym typeface="Times New Roman"/>
              </a:rPr>
              <a:t>R [927623bBAD114</a:t>
            </a:r>
            <a:r>
              <a:rPr lang="en-IN" sz="2400" dirty="0" smtClean="0">
                <a:solidFill>
                  <a:schemeClr val="tx1"/>
                </a:solidFill>
                <a:latin typeface="Times New Roman"/>
                <a:ea typeface="Times New Roman"/>
                <a:cs typeface="Times New Roman"/>
                <a:sym typeface="Times New Roman"/>
              </a:rPr>
              <a:t>]</a:t>
            </a:r>
          </a:p>
          <a:p>
            <a:pPr>
              <a:spcBef>
                <a:spcPts val="1000"/>
              </a:spcBef>
              <a:spcAft>
                <a:spcPts val="0"/>
              </a:spcAft>
              <a:buSzPts val="1440"/>
            </a:pPr>
            <a:r>
              <a:rPr lang="en-IN" sz="2400" dirty="0" smtClean="0">
                <a:solidFill>
                  <a:schemeClr val="tx1"/>
                </a:solidFill>
                <a:latin typeface="Times New Roman"/>
                <a:ea typeface="Times New Roman"/>
                <a:cs typeface="Times New Roman"/>
                <a:sym typeface="Times New Roman"/>
              </a:rPr>
              <a:t>sukantravi005@gmail.com</a:t>
            </a:r>
            <a:endParaRPr lang="en-IN" sz="2400" dirty="0">
              <a:solidFill>
                <a:schemeClr val="tx1"/>
              </a:solidFill>
              <a:latin typeface="Times New Roman"/>
              <a:ea typeface="Times New Roman"/>
              <a:cs typeface="Times New Roman"/>
              <a:sym typeface="Times New Roman"/>
            </a:endParaRPr>
          </a:p>
          <a:p>
            <a:pPr marL="0" lvl="0" indent="0" algn="l" rtl="0">
              <a:spcBef>
                <a:spcPts val="1000"/>
              </a:spcBef>
              <a:spcAft>
                <a:spcPts val="0"/>
              </a:spcAft>
              <a:buSzPts val="1440"/>
              <a:buNone/>
            </a:pPr>
            <a:r>
              <a:rPr lang="en-US" sz="2400" dirty="0" smtClean="0">
                <a:solidFill>
                  <a:schemeClr val="tx1"/>
                </a:solidFill>
                <a:latin typeface="Times New Roman"/>
                <a:ea typeface="Times New Roman"/>
                <a:cs typeface="Times New Roman"/>
                <a:sym typeface="Times New Roman"/>
              </a:rPr>
              <a:t>MKCE ,</a:t>
            </a:r>
            <a:r>
              <a:rPr lang="en-US" sz="2400" dirty="0" err="1" smtClean="0">
                <a:solidFill>
                  <a:schemeClr val="tx1"/>
                </a:solidFill>
                <a:latin typeface="Times New Roman"/>
                <a:ea typeface="Times New Roman"/>
                <a:cs typeface="Times New Roman"/>
                <a:sym typeface="Times New Roman"/>
              </a:rPr>
              <a:t>Karur</a:t>
            </a:r>
            <a:r>
              <a:rPr lang="en-US" sz="2400" dirty="0" smtClean="0">
                <a:solidFill>
                  <a:schemeClr val="tx1"/>
                </a:solidFill>
                <a:latin typeface="Times New Roman"/>
                <a:ea typeface="Times New Roman"/>
                <a:cs typeface="Times New Roman"/>
                <a:sym typeface="Times New Roman"/>
              </a:rPr>
              <a:t>.</a:t>
            </a:r>
            <a:endParaRPr sz="2400" dirty="0">
              <a:solidFill>
                <a:schemeClr val="tx1"/>
              </a:solidFill>
              <a:latin typeface="Times New Roman"/>
              <a:ea typeface="Times New Roman"/>
              <a:cs typeface="Times New Roman"/>
              <a:sym typeface="Times New Roman"/>
            </a:endParaRPr>
          </a:p>
        </p:txBody>
      </p:sp>
      <p:pic>
        <p:nvPicPr>
          <p:cNvPr id="251" name="Google Shape;251;p19" descr="M.Kumarasamy College of Engineering, Karur :: MKCE"/>
          <p:cNvPicPr preferRelativeResize="0"/>
          <p:nvPr/>
        </p:nvPicPr>
        <p:blipFill rotWithShape="1">
          <a:blip r:embed="rId3">
            <a:alphaModFix/>
          </a:blip>
          <a:srcRect/>
          <a:stretch/>
        </p:blipFill>
        <p:spPr>
          <a:xfrm>
            <a:off x="21629" y="0"/>
            <a:ext cx="4466051" cy="1666144"/>
          </a:xfrm>
          <a:prstGeom prst="rect">
            <a:avLst/>
          </a:prstGeom>
          <a:noFill/>
          <a:ln>
            <a:noFill/>
          </a:ln>
        </p:spPr>
      </p:pic>
      <p:pic>
        <p:nvPicPr>
          <p:cNvPr id="252" name="Google Shape;252;p19" descr="M.Kumarasamy College of Engineering, Karur :: MKCE"/>
          <p:cNvPicPr preferRelativeResize="0"/>
          <p:nvPr/>
        </p:nvPicPr>
        <p:blipFill rotWithShape="1">
          <a:blip r:embed="rId4">
            <a:alphaModFix/>
          </a:blip>
          <a:srcRect/>
          <a:stretch/>
        </p:blipFill>
        <p:spPr>
          <a:xfrm>
            <a:off x="9151271" y="37370"/>
            <a:ext cx="3040729" cy="12868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5"/>
          <p:cNvSpPr txBox="1">
            <a:spLocks noGrp="1"/>
          </p:cNvSpPr>
          <p:nvPr>
            <p:ph type="title"/>
          </p:nvPr>
        </p:nvSpPr>
        <p:spPr>
          <a:xfrm>
            <a:off x="684212" y="307910"/>
            <a:ext cx="8534400" cy="113833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200"/>
              <a:buFont typeface="Times New Roman"/>
              <a:buNone/>
            </a:pPr>
            <a:r>
              <a:rPr lang="en-IN" sz="3200" b="1" dirty="0">
                <a:latin typeface="Times New Roman"/>
                <a:ea typeface="Times New Roman"/>
                <a:cs typeface="Times New Roman"/>
                <a:sym typeface="Times New Roman"/>
              </a:rPr>
              <a:t>PROJECT CODE:</a:t>
            </a:r>
            <a:endParaRPr dirty="0"/>
          </a:p>
        </p:txBody>
      </p:sp>
      <p:sp>
        <p:nvSpPr>
          <p:cNvPr id="288" name="Google Shape;288;p25"/>
          <p:cNvSpPr txBox="1">
            <a:spLocks noGrp="1"/>
          </p:cNvSpPr>
          <p:nvPr>
            <p:ph idx="1"/>
          </p:nvPr>
        </p:nvSpPr>
        <p:spPr>
          <a:xfrm>
            <a:off x="684211" y="1324846"/>
            <a:ext cx="10947350" cy="5225244"/>
          </a:xfrm>
          <a:prstGeom prst="rect">
            <a:avLst/>
          </a:prstGeom>
          <a:noFill/>
          <a:ln>
            <a:noFill/>
          </a:ln>
        </p:spPr>
        <p:txBody>
          <a:bodyPr spcFirstLastPara="1" wrap="square" lIns="91425" tIns="45700" rIns="91425" bIns="45700" numCol="1" anchor="t" anchorCtr="0">
            <a:noAutofit/>
          </a:bodyPr>
          <a:lstStyle/>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sns.lineplot</a:t>
            </a:r>
            <a:r>
              <a:rPr lang="en-IN" sz="1200" b="0" dirty="0">
                <a:solidFill>
                  <a:schemeClr val="tx1"/>
                </a:solidFill>
                <a:effectLst/>
                <a:latin typeface="Times New Roman" panose="02020603050405020304" pitchFamily="18" charset="0"/>
                <a:cs typeface="Times New Roman" panose="02020603050405020304" pitchFamily="18" charset="0"/>
              </a:rPr>
              <a:t>(data=data, x='Date', y='</a:t>
            </a:r>
            <a:r>
              <a:rPr lang="en-IN" sz="1200" b="0" dirty="0" err="1">
                <a:solidFill>
                  <a:schemeClr val="tx1"/>
                </a:solidFill>
                <a:effectLst/>
                <a:latin typeface="Times New Roman" panose="02020603050405020304" pitchFamily="18" charset="0"/>
                <a:cs typeface="Times New Roman" panose="02020603050405020304" pitchFamily="18" charset="0"/>
              </a:rPr>
              <a:t>Adj_Close</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=‘cl', linewidth=1.5)</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plt.title</a:t>
            </a:r>
            <a:r>
              <a:rPr lang="en-IN" sz="1200" b="0" dirty="0">
                <a:solidFill>
                  <a:schemeClr val="tx1"/>
                </a:solidFill>
                <a:effectLst/>
                <a:latin typeface="Times New Roman" panose="02020603050405020304" pitchFamily="18" charset="0"/>
                <a:cs typeface="Times New Roman" panose="02020603050405020304" pitchFamily="18" charset="0"/>
              </a:rPr>
              <a:t>(f'{symbol} Closing Price', </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=16)</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plt.xlabel</a:t>
            </a:r>
            <a:r>
              <a:rPr lang="en-IN" sz="1200" b="0" dirty="0">
                <a:solidFill>
                  <a:schemeClr val="tx1"/>
                </a:solidFill>
                <a:effectLst/>
                <a:latin typeface="Times New Roman" panose="02020603050405020304" pitchFamily="18" charset="0"/>
                <a:cs typeface="Times New Roman" panose="02020603050405020304" pitchFamily="18" charset="0"/>
              </a:rPr>
              <a:t>('Date', </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=12)</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plt.ylabel</a:t>
            </a:r>
            <a:r>
              <a:rPr lang="en-IN" sz="1200" b="0" dirty="0">
                <a:solidFill>
                  <a:schemeClr val="tx1"/>
                </a:solidFill>
                <a:effectLst/>
                <a:latin typeface="Times New Roman" panose="02020603050405020304" pitchFamily="18" charset="0"/>
                <a:cs typeface="Times New Roman" panose="02020603050405020304" pitchFamily="18" charset="0"/>
              </a:rPr>
              <a:t>('Price', </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=12)</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plt.xticks</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=10)</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plt.yticks</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=10)</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plt.tight_layout</a:t>
            </a:r>
            <a:r>
              <a:rPr lang="en-IN" sz="1200" b="0" dirty="0">
                <a:solidFill>
                  <a:schemeClr val="tx1"/>
                </a:solidFill>
                <a:effectLst/>
                <a:latin typeface="Times New Roman" panose="02020603050405020304" pitchFamily="18" charset="0"/>
                <a:cs typeface="Times New Roman" panose="02020603050405020304" pitchFamily="18" charset="0"/>
              </a:rPr>
              <a:t>()</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plt.show</a:t>
            </a:r>
            <a:r>
              <a:rPr lang="en-IN" sz="1200" b="0" dirty="0">
                <a:solidFill>
                  <a:schemeClr val="tx1"/>
                </a:solidFill>
                <a:effectLst/>
                <a:latin typeface="Times New Roman" panose="02020603050405020304" pitchFamily="18" charset="0"/>
                <a:cs typeface="Times New Roman" panose="02020603050405020304" pitchFamily="18" charset="0"/>
              </a:rPr>
              <a:t>()</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r>
            <a:br>
              <a:rPr lang="en-IN" sz="1200" b="0" dirty="0">
                <a:solidFill>
                  <a:schemeClr val="tx1"/>
                </a:solidFill>
                <a:effectLst/>
                <a:latin typeface="Times New Roman" panose="02020603050405020304" pitchFamily="18" charset="0"/>
                <a:cs typeface="Times New Roman" panose="02020603050405020304" pitchFamily="18" charset="0"/>
              </a:rPr>
            </a:br>
            <a:r>
              <a:rPr lang="en-IN" sz="1200" b="0" dirty="0" err="1">
                <a:solidFill>
                  <a:schemeClr val="tx1"/>
                </a:solidFill>
                <a:effectLst/>
                <a:latin typeface="Times New Roman" panose="02020603050405020304" pitchFamily="18" charset="0"/>
                <a:cs typeface="Times New Roman" panose="02020603050405020304" pitchFamily="18" charset="0"/>
              </a:rPr>
              <a:t>plt.figure</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figsize</a:t>
            </a:r>
            <a:r>
              <a:rPr lang="en-IN" sz="1200" b="0" dirty="0">
                <a:solidFill>
                  <a:schemeClr val="tx1"/>
                </a:solidFill>
                <a:effectLst/>
                <a:latin typeface="Times New Roman" panose="02020603050405020304" pitchFamily="18" charset="0"/>
                <a:cs typeface="Times New Roman" panose="02020603050405020304" pitchFamily="18" charset="0"/>
              </a:rPr>
              <a:t>=(10,5))</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sns.histplot</a:t>
            </a:r>
            <a:r>
              <a:rPr lang="en-IN" sz="1200" b="0" dirty="0">
                <a:solidFill>
                  <a:schemeClr val="tx1"/>
                </a:solidFill>
                <a:effectLst/>
                <a:latin typeface="Times New Roman" panose="02020603050405020304" pitchFamily="18" charset="0"/>
                <a:cs typeface="Times New Roman" panose="02020603050405020304" pitchFamily="18" charset="0"/>
              </a:rPr>
              <a:t>(data=data, x='returns', </a:t>
            </a:r>
            <a:r>
              <a:rPr lang="en-IN" sz="1200" b="0" dirty="0" err="1">
                <a:solidFill>
                  <a:schemeClr val="tx1"/>
                </a:solidFill>
                <a:effectLst/>
                <a:latin typeface="Times New Roman" panose="02020603050405020304" pitchFamily="18" charset="0"/>
                <a:cs typeface="Times New Roman" panose="02020603050405020304" pitchFamily="18" charset="0"/>
              </a:rPr>
              <a:t>binwidth</a:t>
            </a:r>
            <a:r>
              <a:rPr lang="en-IN" sz="1200" b="0" dirty="0">
                <a:solidFill>
                  <a:schemeClr val="tx1"/>
                </a:solidFill>
                <a:effectLst/>
                <a:latin typeface="Times New Roman" panose="02020603050405020304" pitchFamily="18" charset="0"/>
                <a:cs typeface="Times New Roman" panose="02020603050405020304" pitchFamily="18" charset="0"/>
              </a:rPr>
              <a:t>=0.005, </a:t>
            </a:r>
            <a:r>
              <a:rPr lang="en-IN" sz="1200" b="0" dirty="0" err="1">
                <a:solidFill>
                  <a:schemeClr val="tx1"/>
                </a:solidFill>
                <a:effectLst/>
                <a:latin typeface="Times New Roman" panose="02020603050405020304" pitchFamily="18" charset="0"/>
                <a:cs typeface="Times New Roman" panose="02020603050405020304" pitchFamily="18" charset="0"/>
              </a:rPr>
              <a:t>color</a:t>
            </a:r>
            <a:r>
              <a:rPr lang="en-IN" sz="1200" b="0" dirty="0">
                <a:solidFill>
                  <a:schemeClr val="tx1"/>
                </a:solidFill>
                <a:effectLst/>
                <a:latin typeface="Times New Roman" panose="02020603050405020304" pitchFamily="18" charset="0"/>
                <a:cs typeface="Times New Roman" panose="02020603050405020304" pitchFamily="18" charset="0"/>
              </a:rPr>
              <a:t>='green')</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plt.title</a:t>
            </a:r>
            <a:r>
              <a:rPr lang="en-IN" sz="1200" b="0" dirty="0">
                <a:solidFill>
                  <a:schemeClr val="tx1"/>
                </a:solidFill>
                <a:effectLst/>
                <a:latin typeface="Times New Roman" panose="02020603050405020304" pitchFamily="18" charset="0"/>
                <a:cs typeface="Times New Roman" panose="02020603050405020304" pitchFamily="18" charset="0"/>
              </a:rPr>
              <a:t>('Return Distribution', </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=16)</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plt.xlabel</a:t>
            </a:r>
            <a:r>
              <a:rPr lang="en-IN" sz="1200" b="0" dirty="0">
                <a:solidFill>
                  <a:schemeClr val="tx1"/>
                </a:solidFill>
                <a:effectLst/>
                <a:latin typeface="Times New Roman" panose="02020603050405020304" pitchFamily="18" charset="0"/>
                <a:cs typeface="Times New Roman" panose="02020603050405020304" pitchFamily="18" charset="0"/>
              </a:rPr>
              <a:t>('Returns', </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=12)</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plt.ylabel</a:t>
            </a:r>
            <a:r>
              <a:rPr lang="en-IN" sz="1200" b="0" dirty="0">
                <a:solidFill>
                  <a:schemeClr val="tx1"/>
                </a:solidFill>
                <a:effectLst/>
                <a:latin typeface="Times New Roman" panose="02020603050405020304" pitchFamily="18" charset="0"/>
                <a:cs typeface="Times New Roman" panose="02020603050405020304" pitchFamily="18" charset="0"/>
              </a:rPr>
              <a:t>('Frequency', </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=12)</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plt.xticks</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=10)</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plt.yticks</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fontsize</a:t>
            </a:r>
            <a:r>
              <a:rPr lang="en-IN" sz="1200" b="0" dirty="0">
                <a:solidFill>
                  <a:schemeClr val="tx1"/>
                </a:solidFill>
                <a:effectLst/>
                <a:latin typeface="Times New Roman" panose="02020603050405020304" pitchFamily="18" charset="0"/>
                <a:cs typeface="Times New Roman" panose="02020603050405020304" pitchFamily="18" charset="0"/>
              </a:rPr>
              <a:t>=10)</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plt.tight_layout</a:t>
            </a:r>
            <a:r>
              <a:rPr lang="en-IN" sz="1200" b="0" dirty="0">
                <a:solidFill>
                  <a:schemeClr val="tx1"/>
                </a:solidFill>
                <a:effectLst/>
                <a:latin typeface="Times New Roman" panose="02020603050405020304" pitchFamily="18" charset="0"/>
                <a:cs typeface="Times New Roman" panose="02020603050405020304" pitchFamily="18" charset="0"/>
              </a:rPr>
              <a:t>()</a:t>
            </a:r>
          </a:p>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plt.show</a:t>
            </a:r>
            <a:r>
              <a:rPr lang="en-IN" sz="1200" b="0" dirty="0">
                <a:solidFill>
                  <a:schemeClr val="tx1"/>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494201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6"/>
          <p:cNvSpPr txBox="1">
            <a:spLocks noGrp="1"/>
          </p:cNvSpPr>
          <p:nvPr>
            <p:ph type="title"/>
          </p:nvPr>
        </p:nvSpPr>
        <p:spPr>
          <a:xfrm>
            <a:off x="684212" y="195944"/>
            <a:ext cx="8534400" cy="1250301"/>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Times New Roman"/>
              <a:buNone/>
            </a:pPr>
            <a:r>
              <a:rPr lang="en-IN" b="1" dirty="0">
                <a:latin typeface="Times New Roman"/>
                <a:ea typeface="Times New Roman"/>
                <a:cs typeface="Times New Roman"/>
                <a:sym typeface="Times New Roman"/>
              </a:rPr>
              <a:t>OUTPUT: </a:t>
            </a:r>
            <a:endParaRPr dirty="0"/>
          </a:p>
        </p:txBody>
      </p:sp>
      <p:pic>
        <p:nvPicPr>
          <p:cNvPr id="2050" name="Picture 2">
            <a:extLst>
              <a:ext uri="{FF2B5EF4-FFF2-40B4-BE49-F238E27FC236}">
                <a16:creationId xmlns:a16="http://schemas.microsoft.com/office/drawing/2014/main" id="{6FCEA908-20DE-7C72-F531-C8136C1292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147" y="1586066"/>
            <a:ext cx="9363075" cy="4610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6"/>
          <p:cNvSpPr txBox="1">
            <a:spLocks noGrp="1"/>
          </p:cNvSpPr>
          <p:nvPr>
            <p:ph type="title"/>
          </p:nvPr>
        </p:nvSpPr>
        <p:spPr>
          <a:xfrm>
            <a:off x="684212" y="195944"/>
            <a:ext cx="8534400" cy="1250301"/>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Times New Roman"/>
              <a:buNone/>
            </a:pPr>
            <a:r>
              <a:rPr lang="en-IN" b="1" dirty="0">
                <a:latin typeface="Times New Roman"/>
                <a:ea typeface="Times New Roman"/>
                <a:cs typeface="Times New Roman"/>
                <a:sym typeface="Times New Roman"/>
              </a:rPr>
              <a:t>OUTPUT: </a:t>
            </a:r>
            <a:endParaRPr dirty="0"/>
          </a:p>
        </p:txBody>
      </p:sp>
      <p:pic>
        <p:nvPicPr>
          <p:cNvPr id="3074" name="Picture 2">
            <a:extLst>
              <a:ext uri="{FF2B5EF4-FFF2-40B4-BE49-F238E27FC236}">
                <a16:creationId xmlns:a16="http://schemas.microsoft.com/office/drawing/2014/main" id="{5D8858F8-1D6F-AF1D-0C50-CD717C2D4D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9225" y="1507409"/>
            <a:ext cx="9353550" cy="4610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1056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0"/>
          <p:cNvSpPr txBox="1">
            <a:spLocks noGrp="1"/>
          </p:cNvSpPr>
          <p:nvPr>
            <p:ph type="title"/>
          </p:nvPr>
        </p:nvSpPr>
        <p:spPr>
          <a:xfrm>
            <a:off x="684212" y="0"/>
            <a:ext cx="8534400" cy="193143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2"/>
              </a:buClr>
              <a:buSzPts val="3000"/>
              <a:buFont typeface="Times New Roman"/>
              <a:buNone/>
            </a:pPr>
            <a:r>
              <a:rPr lang="en-IN" sz="3000" b="1" dirty="0">
                <a:latin typeface="Times New Roman"/>
                <a:ea typeface="Times New Roman"/>
                <a:cs typeface="Times New Roman"/>
                <a:sym typeface="Times New Roman"/>
              </a:rPr>
              <a:t>PROBLEM STATEMENT / DESCRIPTION:</a:t>
            </a:r>
            <a:endParaRPr sz="3000" b="1" dirty="0">
              <a:latin typeface="Times New Roman"/>
              <a:ea typeface="Times New Roman"/>
              <a:cs typeface="Times New Roman"/>
              <a:sym typeface="Times New Roman"/>
            </a:endParaRPr>
          </a:p>
        </p:txBody>
      </p:sp>
      <p:pic>
        <p:nvPicPr>
          <p:cNvPr id="3" name="Picture 2" descr="Close-up of a pen writing on a chart">
            <a:extLst>
              <a:ext uri="{FF2B5EF4-FFF2-40B4-BE49-F238E27FC236}">
                <a16:creationId xmlns:a16="http://schemas.microsoft.com/office/drawing/2014/main" id="{77390EA6-2653-17AA-EB03-68CA1863E157}"/>
              </a:ext>
            </a:extLst>
          </p:cNvPr>
          <p:cNvPicPr>
            <a:picLocks noChangeAspect="1"/>
          </p:cNvPicPr>
          <p:nvPr/>
        </p:nvPicPr>
        <p:blipFill rotWithShape="1">
          <a:blip r:embed="rId3">
            <a:alphaModFix amt="85000"/>
            <a:extLst>
              <a:ext uri="{BEBA8EAE-BF5A-486C-A8C5-ECC9F3942E4B}">
                <a14:imgProps xmlns:a14="http://schemas.microsoft.com/office/drawing/2010/main">
                  <a14:imgLayer r:embed="rId4">
                    <a14:imgEffect>
                      <a14:artisticFilmGrain/>
                    </a14:imgEffect>
                  </a14:imgLayer>
                </a14:imgProps>
              </a:ext>
            </a:extLst>
          </a:blip>
          <a:srcRect l="5893" t="19785" r="3781" b="10825"/>
          <a:stretch/>
        </p:blipFill>
        <p:spPr>
          <a:xfrm>
            <a:off x="127762" y="1115296"/>
            <a:ext cx="10008481" cy="5632680"/>
          </a:xfrm>
          <a:prstGeom prst="rect">
            <a:avLst/>
          </a:prstGeom>
          <a:ln>
            <a:noFill/>
          </a:ln>
          <a:effectLst>
            <a:softEdge rad="112500"/>
          </a:effectLst>
        </p:spPr>
      </p:pic>
      <p:sp>
        <p:nvSpPr>
          <p:cNvPr id="258" name="Google Shape;258;p20"/>
          <p:cNvSpPr txBox="1">
            <a:spLocks noGrp="1"/>
          </p:cNvSpPr>
          <p:nvPr>
            <p:ph idx="1"/>
          </p:nvPr>
        </p:nvSpPr>
        <p:spPr>
          <a:xfrm>
            <a:off x="684212" y="1931437"/>
            <a:ext cx="8534400" cy="4497355"/>
          </a:xfrm>
          <a:prstGeom prst="rect">
            <a:avLst/>
          </a:prstGeom>
          <a:noFill/>
          <a:ln>
            <a:noFill/>
          </a:ln>
        </p:spPr>
        <p:txBody>
          <a:bodyPr spcFirstLastPara="1" wrap="square" lIns="91425" tIns="45700" rIns="91425" bIns="45700" anchor="t" anchorCtr="0">
            <a:normAutofit/>
          </a:bodyPr>
          <a:lstStyle/>
          <a:p>
            <a:pPr marL="342900" lvl="0" indent="-251459" algn="ctr" rtl="0">
              <a:lnSpc>
                <a:spcPct val="150000"/>
              </a:lnSpc>
              <a:spcBef>
                <a:spcPts val="0"/>
              </a:spcBef>
              <a:spcAft>
                <a:spcPts val="0"/>
              </a:spcAft>
              <a:buSzPts val="1440"/>
              <a:buNone/>
            </a:pPr>
            <a:r>
              <a:rPr lang="en-US" sz="2400" dirty="0">
                <a:solidFill>
                  <a:schemeClr val="bg1"/>
                </a:solidFill>
                <a:latin typeface="Times New Roman" panose="02020603050405020304" pitchFamily="18" charset="0"/>
                <a:ea typeface="Times New Roman"/>
                <a:cs typeface="Times New Roman" panose="02020603050405020304" pitchFamily="18" charset="0"/>
                <a:sym typeface="Times New Roman"/>
              </a:rPr>
              <a:t>Develop a data analysis and visualization solution for historical stock price data retrieval, analysis, and visualization. The solution should efficiently fetch historical stock price data of specific Stock or ETFs using the y-finance library, process the data to calculate daily returns, and generate insightful visualizations including a time series plot of closing prices and a histogram depicting the distribution of daily returns. </a:t>
            </a:r>
          </a:p>
          <a:p>
            <a:pPr marL="342900" lvl="0" indent="-251459" algn="ctr" rtl="0">
              <a:lnSpc>
                <a:spcPct val="150000"/>
              </a:lnSpc>
              <a:spcBef>
                <a:spcPts val="0"/>
              </a:spcBef>
              <a:spcAft>
                <a:spcPts val="0"/>
              </a:spcAft>
              <a:buSzPts val="1440"/>
              <a:buNone/>
            </a:pPr>
            <a:endParaRPr lang="en-US" sz="2400" dirty="0">
              <a:solidFill>
                <a:schemeClr val="bg1"/>
              </a:solidFill>
              <a:latin typeface="Times New Roman" panose="02020603050405020304" pitchFamily="18" charset="0"/>
              <a:ea typeface="Times New Roman"/>
              <a:cs typeface="Times New Roman" panose="02020603050405020304" pitchFamily="18" charset="0"/>
              <a:sym typeface="Times New Roman"/>
            </a:endParaRPr>
          </a:p>
          <a:p>
            <a:pPr marL="342900" lvl="0" indent="-251459" algn="ctr" rtl="0">
              <a:lnSpc>
                <a:spcPct val="150000"/>
              </a:lnSpc>
              <a:spcBef>
                <a:spcPts val="0"/>
              </a:spcBef>
              <a:spcAft>
                <a:spcPts val="0"/>
              </a:spcAft>
              <a:buSzPts val="1440"/>
              <a:buNone/>
            </a:pPr>
            <a:endParaRPr lang="en-US" sz="2400" dirty="0">
              <a:solidFill>
                <a:schemeClr val="bg1"/>
              </a:solidFill>
              <a:latin typeface="Times New Roman" panose="02020603050405020304" pitchFamily="18" charset="0"/>
              <a:ea typeface="Times New Roman"/>
              <a:cs typeface="Times New Roman" panose="02020603050405020304" pitchFamily="18" charset="0"/>
              <a:sym typeface="Times New Roman"/>
            </a:endParaRPr>
          </a:p>
          <a:p>
            <a:pPr marL="342900" lvl="0" indent="-251459" algn="ctr" rtl="0">
              <a:lnSpc>
                <a:spcPct val="150000"/>
              </a:lnSpc>
              <a:spcBef>
                <a:spcPts val="0"/>
              </a:spcBef>
              <a:spcAft>
                <a:spcPts val="0"/>
              </a:spcAft>
              <a:buSzPts val="1440"/>
              <a:buNone/>
            </a:pPr>
            <a:endParaRPr lang="en-US" sz="2400" dirty="0">
              <a:solidFill>
                <a:schemeClr val="bg1"/>
              </a:solidFill>
              <a:latin typeface="Times New Roman" panose="02020603050405020304" pitchFamily="18" charset="0"/>
              <a:ea typeface="Times New Roman"/>
              <a:cs typeface="Times New Roman" panose="02020603050405020304" pitchFamily="18" charset="0"/>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pic>
        <p:nvPicPr>
          <p:cNvPr id="2050" name="Picture 2">
            <a:extLst>
              <a:ext uri="{FF2B5EF4-FFF2-40B4-BE49-F238E27FC236}">
                <a16:creationId xmlns:a16="http://schemas.microsoft.com/office/drawing/2014/main" id="{7259C21C-695D-3085-E7C0-1E5FE92161C4}"/>
              </a:ext>
            </a:extLst>
          </p:cNvPr>
          <p:cNvPicPr>
            <a:picLocks noChangeAspect="1" noChangeArrowheads="1"/>
          </p:cNvPicPr>
          <p:nvPr/>
        </p:nvPicPr>
        <p:blipFill rotWithShape="1">
          <a:blip r:embed="rId3">
            <a:alphaModFix amt="70000"/>
            <a:extLst>
              <a:ext uri="{28A0092B-C50C-407E-A947-70E740481C1C}">
                <a14:useLocalDpi xmlns:a14="http://schemas.microsoft.com/office/drawing/2010/main" val="0"/>
              </a:ext>
            </a:extLst>
          </a:blip>
          <a:srcRect t="50000" r="2975"/>
          <a:stretch/>
        </p:blipFill>
        <p:spPr bwMode="auto">
          <a:xfrm>
            <a:off x="1" y="0"/>
            <a:ext cx="12191999" cy="6858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57" name="Google Shape;257;p20"/>
          <p:cNvSpPr txBox="1">
            <a:spLocks noGrp="1"/>
          </p:cNvSpPr>
          <p:nvPr>
            <p:ph type="title"/>
          </p:nvPr>
        </p:nvSpPr>
        <p:spPr>
          <a:xfrm>
            <a:off x="684212" y="0"/>
            <a:ext cx="8534400" cy="193143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2"/>
              </a:buClr>
              <a:buSzPts val="3000"/>
              <a:buFont typeface="Times New Roman"/>
              <a:buNone/>
            </a:pPr>
            <a:r>
              <a:rPr lang="en-IN" sz="3000" b="1" dirty="0">
                <a:latin typeface="Times New Roman"/>
                <a:ea typeface="Times New Roman"/>
                <a:cs typeface="Times New Roman"/>
                <a:sym typeface="Times New Roman"/>
              </a:rPr>
              <a:t>PROBLEM STATEMENT / DESCRIPTION:</a:t>
            </a:r>
            <a:endParaRPr sz="3000" b="1" dirty="0">
              <a:latin typeface="Times New Roman"/>
              <a:ea typeface="Times New Roman"/>
              <a:cs typeface="Times New Roman"/>
              <a:sym typeface="Times New Roman"/>
            </a:endParaRPr>
          </a:p>
        </p:txBody>
      </p:sp>
      <p:sp>
        <p:nvSpPr>
          <p:cNvPr id="258" name="Google Shape;258;p20"/>
          <p:cNvSpPr txBox="1">
            <a:spLocks noGrp="1"/>
          </p:cNvSpPr>
          <p:nvPr>
            <p:ph idx="1"/>
          </p:nvPr>
        </p:nvSpPr>
        <p:spPr>
          <a:xfrm>
            <a:off x="545314" y="1865026"/>
            <a:ext cx="8726006" cy="3980197"/>
          </a:xfrm>
          <a:prstGeom prst="rect">
            <a:avLst/>
          </a:prstGeom>
          <a:noFill/>
          <a:ln>
            <a:noFill/>
          </a:ln>
        </p:spPr>
        <p:txBody>
          <a:bodyPr spcFirstLastPara="1" wrap="square" lIns="91425" tIns="45700" rIns="91425" bIns="45700" anchor="t" anchorCtr="0">
            <a:normAutofit/>
          </a:bodyPr>
          <a:lstStyle/>
          <a:p>
            <a:pPr marL="434341" lvl="0" indent="-342900" rtl="0">
              <a:lnSpc>
                <a:spcPct val="150000"/>
              </a:lnSpc>
              <a:spcBef>
                <a:spcPts val="0"/>
              </a:spcBef>
              <a:spcAft>
                <a:spcPts val="0"/>
              </a:spcAft>
              <a:buSzPts val="1440"/>
              <a:buFont typeface="+mj-lt"/>
              <a:buAutoNum type="arabicPeriod"/>
            </a:pPr>
            <a:r>
              <a:rPr lang="en-US" dirty="0">
                <a:solidFill>
                  <a:srgbClr val="FFFF00"/>
                </a:solidFill>
                <a:latin typeface="Times New Roman" panose="02020603050405020304" pitchFamily="18" charset="0"/>
                <a:ea typeface="Times New Roman"/>
                <a:cs typeface="Times New Roman" panose="02020603050405020304" pitchFamily="18" charset="0"/>
                <a:sym typeface="Times New Roman"/>
              </a:rPr>
              <a:t>Implement a Python script capable of fetching historical stock price data of specified stock symbol and date range.</a:t>
            </a:r>
          </a:p>
          <a:p>
            <a:pPr marL="434341" lvl="0" indent="-342900" rtl="0">
              <a:lnSpc>
                <a:spcPct val="150000"/>
              </a:lnSpc>
              <a:spcBef>
                <a:spcPts val="0"/>
              </a:spcBef>
              <a:spcAft>
                <a:spcPts val="0"/>
              </a:spcAft>
              <a:buSzPts val="1440"/>
              <a:buFont typeface="+mj-lt"/>
              <a:buAutoNum type="arabicPeriod"/>
            </a:pPr>
            <a:r>
              <a:rPr lang="en-US" dirty="0">
                <a:solidFill>
                  <a:srgbClr val="FFFF00"/>
                </a:solidFill>
                <a:latin typeface="Times New Roman" panose="02020603050405020304" pitchFamily="18" charset="0"/>
                <a:ea typeface="Times New Roman"/>
                <a:cs typeface="Times New Roman" panose="02020603050405020304" pitchFamily="18" charset="0"/>
                <a:sym typeface="Times New Roman"/>
              </a:rPr>
              <a:t>Calculate daily returns based on the adjusted closing prices of the stock.</a:t>
            </a:r>
          </a:p>
          <a:p>
            <a:pPr marL="434341" lvl="0" indent="-342900" rtl="0">
              <a:lnSpc>
                <a:spcPct val="150000"/>
              </a:lnSpc>
              <a:spcBef>
                <a:spcPts val="0"/>
              </a:spcBef>
              <a:spcAft>
                <a:spcPts val="0"/>
              </a:spcAft>
              <a:buSzPts val="1440"/>
              <a:buFont typeface="+mj-lt"/>
              <a:buAutoNum type="arabicPeriod"/>
            </a:pPr>
            <a:r>
              <a:rPr lang="en-US" dirty="0">
                <a:solidFill>
                  <a:srgbClr val="FFFF00"/>
                </a:solidFill>
                <a:latin typeface="Times New Roman" panose="02020603050405020304" pitchFamily="18" charset="0"/>
                <a:ea typeface="Times New Roman"/>
                <a:cs typeface="Times New Roman" panose="02020603050405020304" pitchFamily="18" charset="0"/>
                <a:sym typeface="Times New Roman"/>
              </a:rPr>
              <a:t>Generate a time series plot illustrating the trend of closing prices over time for the selected stock.</a:t>
            </a:r>
          </a:p>
          <a:p>
            <a:pPr marL="434341" lvl="0" indent="-342900" rtl="0">
              <a:lnSpc>
                <a:spcPct val="150000"/>
              </a:lnSpc>
              <a:spcBef>
                <a:spcPts val="0"/>
              </a:spcBef>
              <a:spcAft>
                <a:spcPts val="0"/>
              </a:spcAft>
              <a:buSzPts val="1440"/>
              <a:buFont typeface="+mj-lt"/>
              <a:buAutoNum type="arabicPeriod"/>
            </a:pPr>
            <a:r>
              <a:rPr lang="en-US" dirty="0">
                <a:solidFill>
                  <a:srgbClr val="FFFF00"/>
                </a:solidFill>
                <a:latin typeface="Times New Roman" panose="02020603050405020304" pitchFamily="18" charset="0"/>
                <a:ea typeface="Times New Roman"/>
                <a:cs typeface="Times New Roman" panose="02020603050405020304" pitchFamily="18" charset="0"/>
                <a:sym typeface="Times New Roman"/>
              </a:rPr>
              <a:t>Create a histogram visualizing the distribution of daily returns, aiding in understanding the volatility and risk associated with the stock.</a:t>
            </a:r>
          </a:p>
          <a:p>
            <a:pPr marL="434341" lvl="0" indent="-342900" rtl="0">
              <a:lnSpc>
                <a:spcPct val="150000"/>
              </a:lnSpc>
              <a:spcBef>
                <a:spcPts val="0"/>
              </a:spcBef>
              <a:spcAft>
                <a:spcPts val="0"/>
              </a:spcAft>
              <a:buSzPts val="1440"/>
              <a:buFont typeface="+mj-lt"/>
              <a:buAutoNum type="arabicPeriod"/>
            </a:pPr>
            <a:r>
              <a:rPr lang="en-US" dirty="0">
                <a:solidFill>
                  <a:srgbClr val="FFFF00"/>
                </a:solidFill>
                <a:latin typeface="Times New Roman" panose="02020603050405020304" pitchFamily="18" charset="0"/>
                <a:ea typeface="Times New Roman"/>
                <a:cs typeface="Times New Roman" panose="02020603050405020304" pitchFamily="18" charset="0"/>
                <a:sym typeface="Times New Roman"/>
              </a:rPr>
              <a:t>Allow for customization of visualization parameters such that color schemes.</a:t>
            </a:r>
          </a:p>
        </p:txBody>
      </p:sp>
    </p:spTree>
    <p:extLst>
      <p:ext uri="{BB962C8B-B14F-4D97-AF65-F5344CB8AC3E}">
        <p14:creationId xmlns:p14="http://schemas.microsoft.com/office/powerpoint/2010/main" val="3862726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1"/>
          <p:cNvSpPr txBox="1">
            <a:spLocks noGrp="1"/>
          </p:cNvSpPr>
          <p:nvPr>
            <p:ph type="title"/>
          </p:nvPr>
        </p:nvSpPr>
        <p:spPr>
          <a:xfrm>
            <a:off x="684212" y="643812"/>
            <a:ext cx="8534400" cy="503852"/>
          </a:xfrm>
          <a:prstGeom prst="rect">
            <a:avLst/>
          </a:prstGeom>
          <a:noFill/>
          <a:ln>
            <a:noFill/>
          </a:ln>
        </p:spPr>
        <p:txBody>
          <a:bodyPr spcFirstLastPara="1" wrap="square" lIns="91425" tIns="45700" rIns="91425" bIns="45700" anchor="ctr" anchorCtr="0">
            <a:normAutofit fontScale="90000"/>
          </a:bodyPr>
          <a:lstStyle/>
          <a:p>
            <a:pPr marL="0" lvl="0" indent="0" algn="l" rtl="0">
              <a:spcBef>
                <a:spcPts val="0"/>
              </a:spcBef>
              <a:spcAft>
                <a:spcPts val="0"/>
              </a:spcAft>
              <a:buClr>
                <a:schemeClr val="lt2"/>
              </a:buClr>
              <a:buSzPts val="3600"/>
              <a:buFont typeface="Times New Roman"/>
              <a:buNone/>
            </a:pPr>
            <a:r>
              <a:rPr lang="en-IN" b="1" dirty="0">
                <a:latin typeface="Times New Roman"/>
                <a:ea typeface="Times New Roman"/>
                <a:cs typeface="Times New Roman"/>
                <a:sym typeface="Times New Roman"/>
              </a:rPr>
              <a:t>ABSTRACT :</a:t>
            </a:r>
            <a:endParaRPr dirty="0"/>
          </a:p>
        </p:txBody>
      </p:sp>
      <p:sp>
        <p:nvSpPr>
          <p:cNvPr id="264" name="Google Shape;264;p21"/>
          <p:cNvSpPr txBox="1">
            <a:spLocks noGrp="1"/>
          </p:cNvSpPr>
          <p:nvPr>
            <p:ph idx="1"/>
          </p:nvPr>
        </p:nvSpPr>
        <p:spPr>
          <a:xfrm>
            <a:off x="684217" y="1445819"/>
            <a:ext cx="8644837" cy="4878781"/>
          </a:xfrm>
          <a:prstGeom prst="rect">
            <a:avLst/>
          </a:prstGeom>
          <a:noFill/>
          <a:ln>
            <a:noFill/>
          </a:ln>
        </p:spPr>
        <p:txBody>
          <a:bodyPr spcFirstLastPara="1" wrap="square" lIns="91425" tIns="45700" rIns="91425" bIns="45700" anchor="t" anchorCtr="0">
            <a:normAutofit/>
          </a:bodyPr>
          <a:lstStyle/>
          <a:p>
            <a:pPr marL="342900" lvl="0" indent="-251459" algn="ctr" rtl="0">
              <a:lnSpc>
                <a:spcPct val="150000"/>
              </a:lnSpc>
              <a:spcBef>
                <a:spcPts val="0"/>
              </a:spcBef>
              <a:spcAft>
                <a:spcPts val="0"/>
              </a:spcAft>
              <a:buSzPts val="1440"/>
              <a:buNone/>
            </a:pPr>
            <a:endParaRPr lang="en-US" sz="1800"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p>
            <a:pPr marL="342900" lvl="0" indent="-251459" algn="ctr" rtl="0">
              <a:lnSpc>
                <a:spcPct val="150000"/>
              </a:lnSpc>
              <a:spcBef>
                <a:spcPts val="0"/>
              </a:spcBef>
              <a:spcAft>
                <a:spcPts val="0"/>
              </a:spcAft>
              <a:buSzPts val="1440"/>
              <a:buNone/>
            </a:pPr>
            <a:r>
              <a:rPr lang="en-US" sz="1800" dirty="0">
                <a:solidFill>
                  <a:schemeClr val="tx1"/>
                </a:solidFill>
                <a:latin typeface="Times New Roman" panose="02020603050405020304" pitchFamily="18" charset="0"/>
                <a:ea typeface="Times New Roman"/>
                <a:cs typeface="Times New Roman" panose="02020603050405020304" pitchFamily="18" charset="0"/>
                <a:sym typeface="Times New Roman"/>
              </a:rPr>
              <a:t>The current code aims to visualize the historical closing prices and return distribution of a specified stock  (or)  ETF using data fetched from Yahoo Finance. However, the problem arises when the code does not account for potential errors or exceptions that may occur during the data retrieval process, leading to potential disruptions in the analysis workflow. Additionally, the code lacks robustness in handling missing or incomplete data, which could skew the accuracy of the visualizations and subsequent analysis. Furthermore, there is a potential risk of relying solely on a single stock symbol for analysis, limiting the scope of insights derived from the visualizations. Hence, there is a need to enhance the code's fault tolerance, data integrity, and analytical breadth to ensure reliable and comprehensive financial analysis.</a:t>
            </a:r>
            <a:endParaRPr lang="en-US" sz="1800" dirty="0">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3631418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2"/>
          <p:cNvSpPr txBox="1">
            <a:spLocks noGrp="1"/>
          </p:cNvSpPr>
          <p:nvPr>
            <p:ph type="title"/>
          </p:nvPr>
        </p:nvSpPr>
        <p:spPr>
          <a:xfrm>
            <a:off x="345233" y="1"/>
            <a:ext cx="8873379" cy="1371600"/>
          </a:xfrm>
          <a:prstGeom prst="rect">
            <a:avLst/>
          </a:prstGeom>
          <a:noFill/>
          <a:ln>
            <a:noFill/>
          </a:ln>
        </p:spPr>
        <p:txBody>
          <a:bodyPr spcFirstLastPara="1" wrap="square" lIns="91425" tIns="45700" rIns="91425" bIns="45700" anchor="ctr" anchorCtr="0">
            <a:noAutofit/>
          </a:bodyPr>
          <a:lstStyle/>
          <a:p>
            <a:pPr marL="0" lvl="0" indent="0" algn="l" rtl="0">
              <a:lnSpc>
                <a:spcPct val="150000"/>
              </a:lnSpc>
              <a:spcBef>
                <a:spcPts val="0"/>
              </a:spcBef>
              <a:spcAft>
                <a:spcPts val="0"/>
              </a:spcAft>
              <a:buClr>
                <a:schemeClr val="lt2"/>
              </a:buClr>
              <a:buSzPts val="3000"/>
              <a:buFont typeface="Times New Roman"/>
              <a:buNone/>
            </a:pPr>
            <a:r>
              <a:rPr lang="en-IN" sz="3000" b="1" dirty="0">
                <a:latin typeface="Times New Roman"/>
                <a:ea typeface="Times New Roman"/>
                <a:cs typeface="Times New Roman"/>
                <a:sym typeface="Times New Roman"/>
              </a:rPr>
              <a:t/>
            </a:r>
            <a:br>
              <a:rPr lang="en-IN" sz="3000" b="1" dirty="0">
                <a:latin typeface="Times New Roman"/>
                <a:ea typeface="Times New Roman"/>
                <a:cs typeface="Times New Roman"/>
                <a:sym typeface="Times New Roman"/>
              </a:rPr>
            </a:br>
            <a:r>
              <a:rPr lang="en-IN" dirty="0">
                <a:latin typeface="Times New Roman"/>
                <a:ea typeface="Times New Roman"/>
                <a:cs typeface="Times New Roman"/>
                <a:sym typeface="Times New Roman"/>
              </a:rPr>
              <a:t/>
            </a:r>
            <a:br>
              <a:rPr lang="en-IN" dirty="0">
                <a:latin typeface="Times New Roman"/>
                <a:ea typeface="Times New Roman"/>
                <a:cs typeface="Times New Roman"/>
                <a:sym typeface="Times New Roman"/>
              </a:rPr>
            </a:br>
            <a:r>
              <a:rPr lang="en-IN" sz="3600" b="1" dirty="0">
                <a:latin typeface="Times New Roman"/>
                <a:ea typeface="Times New Roman"/>
                <a:cs typeface="Times New Roman"/>
                <a:sym typeface="Times New Roman"/>
              </a:rPr>
              <a:t>PROPOSED SOLUTION :</a:t>
            </a:r>
            <a:r>
              <a:rPr lang="en-IN" b="1" dirty="0">
                <a:latin typeface="Times New Roman"/>
                <a:ea typeface="Times New Roman"/>
                <a:cs typeface="Times New Roman"/>
                <a:sym typeface="Times New Roman"/>
              </a:rPr>
              <a:t/>
            </a:r>
            <a:br>
              <a:rPr lang="en-IN" b="1" dirty="0">
                <a:latin typeface="Times New Roman"/>
                <a:ea typeface="Times New Roman"/>
                <a:cs typeface="Times New Roman"/>
                <a:sym typeface="Times New Roman"/>
              </a:rPr>
            </a:br>
            <a:r>
              <a:rPr lang="en-IN" b="1" dirty="0">
                <a:latin typeface="Times New Roman"/>
                <a:ea typeface="Times New Roman"/>
                <a:cs typeface="Times New Roman"/>
                <a:sym typeface="Times New Roman"/>
              </a:rPr>
              <a:t/>
            </a:r>
            <a:br>
              <a:rPr lang="en-IN" b="1" dirty="0">
                <a:latin typeface="Times New Roman"/>
                <a:ea typeface="Times New Roman"/>
                <a:cs typeface="Times New Roman"/>
                <a:sym typeface="Times New Roman"/>
              </a:rPr>
            </a:br>
            <a:endParaRPr dirty="0"/>
          </a:p>
        </p:txBody>
      </p:sp>
      <p:sp>
        <p:nvSpPr>
          <p:cNvPr id="2" name="Rectangle 1">
            <a:extLst>
              <a:ext uri="{FF2B5EF4-FFF2-40B4-BE49-F238E27FC236}">
                <a16:creationId xmlns:a16="http://schemas.microsoft.com/office/drawing/2014/main" id="{456264B6-EDFE-23AC-C6C3-83364150696B}"/>
              </a:ext>
            </a:extLst>
          </p:cNvPr>
          <p:cNvSpPr>
            <a:spLocks noChangeArrowheads="1"/>
          </p:cNvSpPr>
          <p:nvPr/>
        </p:nvSpPr>
        <p:spPr bwMode="auto">
          <a:xfrm>
            <a:off x="414831" y="1686560"/>
            <a:ext cx="10537649" cy="4477717"/>
          </a:xfrm>
          <a:prstGeom prst="rect">
            <a:avLst/>
          </a:prstGeom>
          <a:noFill/>
          <a:ln>
            <a:noFill/>
          </a:ln>
          <a:effectLst/>
        </p:spPr>
        <p:txBody>
          <a:bodyPr vert="horz" wrap="none" lIns="0" tIns="0" rIns="0" bIns="0" numCol="1" anchor="ctr" anchorCtr="0" compatLnSpc="1">
            <a:prstTxWarp prst="textNoShape">
              <a:avLst/>
            </a:prstTxWarp>
            <a:noAutofit/>
          </a:bodyPr>
          <a:lstStyle/>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The proposed solution is a Python script designed to empower users to analyze historical stock </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price data interactively. It begins by prompting users to select a seaborn theme from a curated list, </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ensuring that the subsequent visualizations are presented in a style that suits their preferences.</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After theme selection, users are prompted to input details such as the stock symbol, start date, </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and end date for the desired data retrieval. Leveraging the </a:t>
            </a:r>
            <a:r>
              <a:rPr kumimoji="0" lang="en-US" altLang="en-US" sz="2000" b="0" i="0" u="none" strike="noStrike" cap="none" normalizeH="0" baseline="0" dirty="0" err="1">
                <a:ln>
                  <a:noFill/>
                </a:ln>
                <a:effectLst/>
                <a:latin typeface="Times New Roman" panose="02020603050405020304" pitchFamily="18" charset="0"/>
                <a:cs typeface="Times New Roman" panose="02020603050405020304" pitchFamily="18" charset="0"/>
              </a:rPr>
              <a:t>yfinance</a:t>
            </a: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library, the script downloads</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the historical stock price data corresponding to the provided parameters. It then calculates the </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daily returns based on the adjusted closing prices of the stock, setting the stage for insightful analysis.</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The script proceeds to visualize the data in two distinct plots: the first showcases the closing prices</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of the stock over time using </a:t>
            </a:r>
            <a:r>
              <a:rPr kumimoji="0" lang="en-US" altLang="en-US" sz="2000" b="0" i="0" u="none" strike="noStrike" cap="none" normalizeH="0" baseline="0" dirty="0" err="1">
                <a:ln>
                  <a:noFill/>
                </a:ln>
                <a:effectLst/>
                <a:latin typeface="Times New Roman" panose="02020603050405020304" pitchFamily="18" charset="0"/>
                <a:cs typeface="Times New Roman" panose="02020603050405020304" pitchFamily="18" charset="0"/>
              </a:rPr>
              <a:t>seaborn's</a:t>
            </a: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effectLst/>
                <a:latin typeface="Times New Roman" panose="02020603050405020304" pitchFamily="18" charset="0"/>
                <a:cs typeface="Times New Roman" panose="02020603050405020304" pitchFamily="18" charset="0"/>
              </a:rPr>
              <a:t>lineplot</a:t>
            </a: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effectLst/>
                <a:latin typeface="Times New Roman" panose="02020603050405020304" pitchFamily="18" charset="0"/>
                <a:cs typeface="Times New Roman" panose="02020603050405020304" pitchFamily="18" charset="0"/>
              </a:rPr>
              <a:t>function,while</a:t>
            </a: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the second illustrates the distribution of </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daily returns through </a:t>
            </a:r>
            <a:r>
              <a:rPr kumimoji="0" lang="en-US" altLang="en-US" sz="2000" b="0" i="0" u="none" strike="noStrike" cap="none" normalizeH="0" baseline="0" dirty="0" err="1">
                <a:ln>
                  <a:noFill/>
                </a:ln>
                <a:effectLst/>
                <a:latin typeface="Times New Roman" panose="02020603050405020304" pitchFamily="18" charset="0"/>
                <a:cs typeface="Times New Roman" panose="02020603050405020304" pitchFamily="18" charset="0"/>
              </a:rPr>
              <a:t>seaborn’s</a:t>
            </a: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err="1">
                <a:ln>
                  <a:noFill/>
                </a:ln>
                <a:effectLst/>
                <a:latin typeface="Times New Roman" panose="02020603050405020304" pitchFamily="18" charset="0"/>
                <a:cs typeface="Times New Roman" panose="02020603050405020304" pitchFamily="18" charset="0"/>
              </a:rPr>
              <a:t>histplot</a:t>
            </a: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function. Both visualizations are thoughtfully designed, </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featuring clear titles, axis labels, and layout adjustments for optimal readability. By encapsulating</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these functionalities within a cohesive script, users can seamlessly explore and gain valuable insights</a:t>
            </a:r>
          </a:p>
          <a:p>
            <a:pPr marL="0" marR="0" lvl="0" indent="0"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rPr>
              <a:t> from historical stock price data with ease and flexibility. </a:t>
            </a:r>
          </a:p>
          <a:p>
            <a:pPr marL="0" marR="0" lvl="0" indent="0"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effectLst/>
              <a:latin typeface="Times New Roman" panose="02020603050405020304" pitchFamily="18" charset="0"/>
              <a:cs typeface="Times New Roman" panose="02020603050405020304" pitchFamily="18" charset="0"/>
            </a:endParaRPr>
          </a:p>
        </p:txBody>
      </p:sp>
      <p:sp>
        <p:nvSpPr>
          <p:cNvPr id="4" name="Rectangle 2">
            <a:extLst>
              <a:ext uri="{FF2B5EF4-FFF2-40B4-BE49-F238E27FC236}">
                <a16:creationId xmlns:a16="http://schemas.microsoft.com/office/drawing/2014/main" id="{7AD92EEB-4519-8313-8B1D-04D3C96D0A59}"/>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95646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3"/>
          <p:cNvSpPr txBox="1">
            <a:spLocks noGrp="1"/>
          </p:cNvSpPr>
          <p:nvPr>
            <p:ph type="title"/>
          </p:nvPr>
        </p:nvSpPr>
        <p:spPr>
          <a:xfrm>
            <a:off x="684212" y="447870"/>
            <a:ext cx="8534400" cy="1045028"/>
          </a:xfrm>
          <a:prstGeom prst="rect">
            <a:avLst/>
          </a:prstGeom>
          <a:noFill/>
          <a:ln>
            <a:noFill/>
          </a:ln>
        </p:spPr>
        <p:txBody>
          <a:bodyPr spcFirstLastPara="1" wrap="square" lIns="91425" tIns="45700" rIns="91425" bIns="45700" anchor="ctr" anchorCtr="0">
            <a:noAutofit/>
          </a:bodyPr>
          <a:lstStyle/>
          <a:p>
            <a:pPr marL="0" lvl="0" indent="0" algn="l" rtl="0">
              <a:lnSpc>
                <a:spcPct val="150000"/>
              </a:lnSpc>
              <a:spcBef>
                <a:spcPts val="0"/>
              </a:spcBef>
              <a:spcAft>
                <a:spcPts val="0"/>
              </a:spcAft>
              <a:buClr>
                <a:schemeClr val="lt2"/>
              </a:buClr>
              <a:buSzPts val="3000"/>
              <a:buFont typeface="Times New Roman"/>
              <a:buNone/>
            </a:pPr>
            <a:r>
              <a:rPr lang="en-IN" sz="3000" b="1" dirty="0">
                <a:latin typeface="Times New Roman"/>
                <a:ea typeface="Times New Roman"/>
                <a:cs typeface="Times New Roman"/>
                <a:sym typeface="Times New Roman"/>
              </a:rPr>
              <a:t/>
            </a:r>
            <a:br>
              <a:rPr lang="en-IN" sz="3000" b="1" dirty="0">
                <a:latin typeface="Times New Roman"/>
                <a:ea typeface="Times New Roman"/>
                <a:cs typeface="Times New Roman"/>
                <a:sym typeface="Times New Roman"/>
              </a:rPr>
            </a:br>
            <a:r>
              <a:rPr lang="en-IN" sz="3000" b="1" dirty="0">
                <a:latin typeface="Times New Roman"/>
                <a:ea typeface="Times New Roman"/>
                <a:cs typeface="Times New Roman"/>
                <a:sym typeface="Times New Roman"/>
              </a:rPr>
              <a:t/>
            </a:r>
            <a:br>
              <a:rPr lang="en-IN" sz="3000" b="1" dirty="0">
                <a:latin typeface="Times New Roman"/>
                <a:ea typeface="Times New Roman"/>
                <a:cs typeface="Times New Roman"/>
                <a:sym typeface="Times New Roman"/>
              </a:rPr>
            </a:br>
            <a:r>
              <a:rPr lang="en-IN" sz="3000" b="1" dirty="0">
                <a:latin typeface="Times New Roman"/>
                <a:ea typeface="Times New Roman"/>
                <a:cs typeface="Times New Roman"/>
                <a:sym typeface="Times New Roman"/>
              </a:rPr>
              <a:t>REAL LIFE APPLICATION:</a:t>
            </a:r>
            <a:r>
              <a:rPr lang="en-IN" b="1" dirty="0">
                <a:latin typeface="Times New Roman"/>
                <a:ea typeface="Times New Roman"/>
                <a:cs typeface="Times New Roman"/>
                <a:sym typeface="Times New Roman"/>
              </a:rPr>
              <a:t/>
            </a:r>
            <a:br>
              <a:rPr lang="en-IN" b="1" dirty="0">
                <a:latin typeface="Times New Roman"/>
                <a:ea typeface="Times New Roman"/>
                <a:cs typeface="Times New Roman"/>
                <a:sym typeface="Times New Roman"/>
              </a:rPr>
            </a:br>
            <a:r>
              <a:rPr lang="en-IN" b="1" dirty="0">
                <a:latin typeface="Times New Roman"/>
                <a:ea typeface="Times New Roman"/>
                <a:cs typeface="Times New Roman"/>
                <a:sym typeface="Times New Roman"/>
              </a:rPr>
              <a:t/>
            </a:r>
            <a:br>
              <a:rPr lang="en-IN" b="1" dirty="0">
                <a:latin typeface="Times New Roman"/>
                <a:ea typeface="Times New Roman"/>
                <a:cs typeface="Times New Roman"/>
                <a:sym typeface="Times New Roman"/>
              </a:rPr>
            </a:br>
            <a:endParaRPr dirty="0"/>
          </a:p>
        </p:txBody>
      </p:sp>
      <p:sp>
        <p:nvSpPr>
          <p:cNvPr id="3" name="Content Placeholder 2">
            <a:extLst>
              <a:ext uri="{FF2B5EF4-FFF2-40B4-BE49-F238E27FC236}">
                <a16:creationId xmlns:a16="http://schemas.microsoft.com/office/drawing/2014/main" id="{6C6102E0-ABCB-4155-8A02-8349B0EF844C}"/>
              </a:ext>
            </a:extLst>
          </p:cNvPr>
          <p:cNvSpPr>
            <a:spLocks noGrp="1"/>
          </p:cNvSpPr>
          <p:nvPr>
            <p:ph idx="1"/>
          </p:nvPr>
        </p:nvSpPr>
        <p:spPr>
          <a:xfrm>
            <a:off x="684212" y="1384300"/>
            <a:ext cx="8916988" cy="5025829"/>
          </a:xfrm>
        </p:spPr>
        <p:txBody>
          <a:bodyPr/>
          <a:lstStyle/>
          <a:p>
            <a:r>
              <a:rPr lang="en-US" dirty="0">
                <a:solidFill>
                  <a:schemeClr val="tx1"/>
                </a:solidFill>
                <a:latin typeface="Times New Roman" panose="02020603050405020304" pitchFamily="18" charset="0"/>
                <a:cs typeface="Times New Roman" panose="02020603050405020304" pitchFamily="18" charset="0"/>
              </a:rPr>
              <a:t>1. </a:t>
            </a:r>
            <a:r>
              <a:rPr lang="en-US" u="sng" dirty="0">
                <a:solidFill>
                  <a:schemeClr val="tx1"/>
                </a:solidFill>
                <a:latin typeface="Times New Roman" panose="02020603050405020304" pitchFamily="18" charset="0"/>
                <a:cs typeface="Times New Roman" panose="02020603050405020304" pitchFamily="18" charset="0"/>
              </a:rPr>
              <a:t>Financial Analytics Dashboard</a:t>
            </a:r>
            <a:r>
              <a:rPr lang="en-US" dirty="0">
                <a:solidFill>
                  <a:schemeClr val="tx1"/>
                </a:solidFill>
                <a:latin typeface="Times New Roman" panose="02020603050405020304" pitchFamily="18" charset="0"/>
                <a:cs typeface="Times New Roman" panose="02020603050405020304" pitchFamily="18" charset="0"/>
              </a:rPr>
              <a:t>: Access real-time stock data and market trends with our intuitive analytics dashboard.</a:t>
            </a:r>
          </a:p>
          <a:p>
            <a:r>
              <a:rPr lang="en-US" dirty="0">
                <a:solidFill>
                  <a:schemeClr val="tx1"/>
                </a:solidFill>
                <a:latin typeface="Times New Roman" panose="02020603050405020304" pitchFamily="18" charset="0"/>
                <a:cs typeface="Times New Roman" panose="02020603050405020304" pitchFamily="18" charset="0"/>
              </a:rPr>
              <a:t>2. </a:t>
            </a:r>
            <a:r>
              <a:rPr lang="en-US" u="sng" dirty="0">
                <a:solidFill>
                  <a:schemeClr val="tx1"/>
                </a:solidFill>
                <a:latin typeface="Times New Roman" panose="02020603050405020304" pitchFamily="18" charset="0"/>
                <a:cs typeface="Times New Roman" panose="02020603050405020304" pitchFamily="18" charset="0"/>
              </a:rPr>
              <a:t>Trading Platform</a:t>
            </a:r>
            <a:r>
              <a:rPr lang="en-US" dirty="0">
                <a:solidFill>
                  <a:schemeClr val="tx1"/>
                </a:solidFill>
                <a:latin typeface="Times New Roman" panose="02020603050405020304" pitchFamily="18" charset="0"/>
                <a:cs typeface="Times New Roman" panose="02020603050405020304" pitchFamily="18" charset="0"/>
              </a:rPr>
              <a:t>: Empower your trading strategies with real-time market data and analysis tools on our platform.</a:t>
            </a:r>
          </a:p>
          <a:p>
            <a:r>
              <a:rPr lang="en-US" dirty="0">
                <a:solidFill>
                  <a:schemeClr val="tx1"/>
                </a:solidFill>
                <a:latin typeface="Times New Roman" panose="02020603050405020304" pitchFamily="18" charset="0"/>
                <a:cs typeface="Times New Roman" panose="02020603050405020304" pitchFamily="18" charset="0"/>
              </a:rPr>
              <a:t>3. </a:t>
            </a:r>
            <a:r>
              <a:rPr lang="en-US" u="sng" dirty="0">
                <a:solidFill>
                  <a:schemeClr val="tx1"/>
                </a:solidFill>
                <a:latin typeface="Times New Roman" panose="02020603050405020304" pitchFamily="18" charset="0"/>
                <a:cs typeface="Times New Roman" panose="02020603050405020304" pitchFamily="18" charset="0"/>
              </a:rPr>
              <a:t>Algorithmic Trading System</a:t>
            </a:r>
            <a:r>
              <a:rPr lang="en-US" dirty="0">
                <a:solidFill>
                  <a:schemeClr val="tx1"/>
                </a:solidFill>
                <a:latin typeface="Times New Roman" panose="02020603050405020304" pitchFamily="18" charset="0"/>
                <a:cs typeface="Times New Roman" panose="02020603050405020304" pitchFamily="18" charset="0"/>
              </a:rPr>
              <a:t>: Automate your trading decisions based on real-time data and predefined strategies.</a:t>
            </a:r>
          </a:p>
          <a:p>
            <a:r>
              <a:rPr lang="en-US" dirty="0">
                <a:solidFill>
                  <a:schemeClr val="tx1"/>
                </a:solidFill>
                <a:latin typeface="Times New Roman" panose="02020603050405020304" pitchFamily="18" charset="0"/>
                <a:cs typeface="Times New Roman" panose="02020603050405020304" pitchFamily="18" charset="0"/>
              </a:rPr>
              <a:t>4.</a:t>
            </a:r>
            <a:r>
              <a:rPr lang="en-US" u="sng" dirty="0">
                <a:solidFill>
                  <a:schemeClr val="tx1"/>
                </a:solidFill>
                <a:latin typeface="Times New Roman" panose="02020603050405020304" pitchFamily="18" charset="0"/>
                <a:cs typeface="Times New Roman" panose="02020603050405020304" pitchFamily="18" charset="0"/>
              </a:rPr>
              <a:t> Investment Research Platform</a:t>
            </a:r>
            <a:r>
              <a:rPr lang="en-US" dirty="0">
                <a:solidFill>
                  <a:schemeClr val="tx1"/>
                </a:solidFill>
                <a:latin typeface="Times New Roman" panose="02020603050405020304" pitchFamily="18" charset="0"/>
                <a:cs typeface="Times New Roman" panose="02020603050405020304" pitchFamily="18" charset="0"/>
              </a:rPr>
              <a:t>: Conduct comprehensive research and analysis for informed investment decisions on our platform.</a:t>
            </a:r>
            <a:endParaRPr lang="en-IN"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4"/>
          <p:cNvSpPr txBox="1">
            <a:spLocks noGrp="1"/>
          </p:cNvSpPr>
          <p:nvPr>
            <p:ph type="title"/>
          </p:nvPr>
        </p:nvSpPr>
        <p:spPr>
          <a:xfrm>
            <a:off x="684211" y="205274"/>
            <a:ext cx="10820433" cy="1035698"/>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Times New Roman"/>
              <a:buNone/>
            </a:pPr>
            <a:r>
              <a:rPr lang="en-US" b="1" dirty="0">
                <a:latin typeface="Times New Roman"/>
                <a:cs typeface="Times New Roman"/>
                <a:sym typeface="Times New Roman"/>
              </a:rPr>
              <a:t>H</a:t>
            </a:r>
            <a:r>
              <a:rPr lang="en-IN" b="1" dirty="0">
                <a:latin typeface="Times New Roman"/>
                <a:cs typeface="Times New Roman"/>
                <a:sym typeface="Times New Roman"/>
              </a:rPr>
              <a:t>ARDWARE AND SOFTWARE REQUIREMENTS:</a:t>
            </a:r>
            <a:endParaRPr dirty="0"/>
          </a:p>
        </p:txBody>
      </p:sp>
      <p:sp>
        <p:nvSpPr>
          <p:cNvPr id="282" name="Google Shape;282;p24"/>
          <p:cNvSpPr txBox="1">
            <a:spLocks noGrp="1"/>
          </p:cNvSpPr>
          <p:nvPr>
            <p:ph idx="1"/>
          </p:nvPr>
        </p:nvSpPr>
        <p:spPr>
          <a:xfrm>
            <a:off x="684210" y="1982927"/>
            <a:ext cx="9869489" cy="3947973"/>
          </a:xfrm>
          <a:prstGeom prst="rect">
            <a:avLst/>
          </a:prstGeom>
          <a:noFill/>
          <a:ln>
            <a:noFill/>
          </a:ln>
        </p:spPr>
        <p:txBody>
          <a:bodyPr spcFirstLastPara="1" wrap="square" lIns="91425" tIns="45700" rIns="91425" bIns="45700" anchor="t" anchorCtr="0">
            <a:normAutofit/>
          </a:bodyPr>
          <a:lstStyle/>
          <a:p>
            <a:pPr marL="342900" lvl="0" indent="-251459" algn="l" rtl="0">
              <a:spcBef>
                <a:spcPts val="0"/>
              </a:spcBef>
              <a:spcAft>
                <a:spcPts val="0"/>
              </a:spcAft>
              <a:buSzPts val="1440"/>
              <a:buNone/>
            </a:pPr>
            <a:r>
              <a:rPr lang="en-US" sz="2400" dirty="0">
                <a:solidFill>
                  <a:schemeClr val="tx1"/>
                </a:solidFill>
                <a:latin typeface="Times New Roman" panose="02020603050405020304" pitchFamily="18" charset="0"/>
                <a:cs typeface="Times New Roman" panose="02020603050405020304" pitchFamily="18" charset="0"/>
              </a:rPr>
              <a:t>Software : Windows 10 or above</a:t>
            </a:r>
          </a:p>
          <a:p>
            <a:pPr marL="342900" lvl="0" indent="-251459" algn="l" rtl="0">
              <a:spcBef>
                <a:spcPts val="0"/>
              </a:spcBef>
              <a:spcAft>
                <a:spcPts val="0"/>
              </a:spcAft>
              <a:buSzPts val="1440"/>
              <a:buNone/>
            </a:pPr>
            <a:r>
              <a:rPr lang="en-US" sz="2400" dirty="0">
                <a:solidFill>
                  <a:schemeClr val="tx1"/>
                </a:solidFill>
                <a:latin typeface="Times New Roman" panose="02020603050405020304" pitchFamily="18" charset="0"/>
                <a:cs typeface="Times New Roman" panose="02020603050405020304" pitchFamily="18" charset="0"/>
              </a:rPr>
              <a:t>Processor : Intel Core </a:t>
            </a:r>
            <a:r>
              <a:rPr lang="en-US" sz="2400" dirty="0" err="1">
                <a:solidFill>
                  <a:schemeClr val="tx1"/>
                </a:solidFill>
                <a:latin typeface="Times New Roman" panose="02020603050405020304" pitchFamily="18" charset="0"/>
                <a:cs typeface="Times New Roman" panose="02020603050405020304" pitchFamily="18" charset="0"/>
              </a:rPr>
              <a:t>pentium</a:t>
            </a:r>
            <a:r>
              <a:rPr lang="en-US" sz="2400" dirty="0">
                <a:solidFill>
                  <a:schemeClr val="tx1"/>
                </a:solidFill>
                <a:latin typeface="Times New Roman" panose="02020603050405020304" pitchFamily="18" charset="0"/>
                <a:cs typeface="Times New Roman" panose="02020603050405020304" pitchFamily="18" charset="0"/>
              </a:rPr>
              <a:t> or above.</a:t>
            </a:r>
          </a:p>
          <a:p>
            <a:pPr marL="342900" lvl="0" indent="-251459" algn="l" rtl="0">
              <a:spcBef>
                <a:spcPts val="0"/>
              </a:spcBef>
              <a:spcAft>
                <a:spcPts val="0"/>
              </a:spcAft>
              <a:buSzPts val="1440"/>
              <a:buNone/>
            </a:pPr>
            <a:r>
              <a:rPr lang="en-US" sz="2400" dirty="0">
                <a:solidFill>
                  <a:schemeClr val="tx1"/>
                </a:solidFill>
                <a:latin typeface="Times New Roman" panose="02020603050405020304" pitchFamily="18" charset="0"/>
                <a:cs typeface="Times New Roman" panose="02020603050405020304" pitchFamily="18" charset="0"/>
              </a:rPr>
              <a:t>Ram : 4 GB RAM (8 GB preferred)</a:t>
            </a:r>
          </a:p>
          <a:p>
            <a:pPr marL="342900" lvl="0" indent="-251459" algn="l" rtl="0">
              <a:spcBef>
                <a:spcPts val="0"/>
              </a:spcBef>
              <a:spcAft>
                <a:spcPts val="0"/>
              </a:spcAft>
              <a:buSzPts val="1440"/>
              <a:buNone/>
            </a:pPr>
            <a:r>
              <a:rPr lang="en-US" sz="2400" dirty="0">
                <a:solidFill>
                  <a:schemeClr val="tx1"/>
                </a:solidFill>
                <a:latin typeface="Times New Roman" panose="02020603050405020304" pitchFamily="18" charset="0"/>
                <a:cs typeface="Times New Roman" panose="02020603050405020304" pitchFamily="18" charset="0"/>
              </a:rPr>
              <a:t>Storage : 15 GB available hard disk space</a:t>
            </a:r>
          </a:p>
          <a:p>
            <a:pPr marL="342900" lvl="0" indent="-251459" algn="l" rtl="0">
              <a:spcBef>
                <a:spcPts val="0"/>
              </a:spcBef>
              <a:spcAft>
                <a:spcPts val="0"/>
              </a:spcAft>
              <a:buSzPts val="1440"/>
              <a:buNone/>
            </a:pPr>
            <a:r>
              <a:rPr lang="en-US" sz="2400" dirty="0">
                <a:solidFill>
                  <a:schemeClr val="tx1"/>
                </a:solidFill>
                <a:latin typeface="Times New Roman" panose="02020603050405020304" pitchFamily="18" charset="0"/>
                <a:cs typeface="Times New Roman" panose="02020603050405020304" pitchFamily="18" charset="0"/>
              </a:rPr>
              <a:t>Others :Internet connection</a:t>
            </a:r>
          </a:p>
          <a:p>
            <a:pPr marL="342900" lvl="0" indent="-251459" algn="l" rtl="0">
              <a:spcBef>
                <a:spcPts val="0"/>
              </a:spcBef>
              <a:spcAft>
                <a:spcPts val="0"/>
              </a:spcAft>
              <a:buSzPts val="1440"/>
              <a:buNone/>
            </a:pPr>
            <a:endParaRPr lang="en-US" sz="2400" dirty="0">
              <a:solidFill>
                <a:schemeClr val="tx1"/>
              </a:solidFill>
              <a:latin typeface="Times New Roman" panose="02020603050405020304" pitchFamily="18" charset="0"/>
              <a:cs typeface="Times New Roman" panose="02020603050405020304" pitchFamily="18" charset="0"/>
            </a:endParaRPr>
          </a:p>
          <a:p>
            <a:pPr marL="342900" lvl="0" indent="-251459" algn="l" rtl="0">
              <a:spcBef>
                <a:spcPts val="0"/>
              </a:spcBef>
              <a:spcAft>
                <a:spcPts val="0"/>
              </a:spcAft>
              <a:buSzPts val="1440"/>
              <a:buNone/>
            </a:pPr>
            <a:r>
              <a:rPr lang="en-IN" sz="2400" dirty="0">
                <a:solidFill>
                  <a:schemeClr val="tx1"/>
                </a:solidFill>
                <a:latin typeface="Times New Roman" panose="02020603050405020304" pitchFamily="18" charset="0"/>
                <a:cs typeface="Times New Roman" panose="02020603050405020304" pitchFamily="18" charset="0"/>
              </a:rPr>
              <a:t>Application : </a:t>
            </a:r>
            <a:r>
              <a:rPr lang="en-IN" sz="2400" dirty="0" err="1">
                <a:solidFill>
                  <a:schemeClr val="tx1"/>
                </a:solidFill>
                <a:latin typeface="Times New Roman" panose="02020603050405020304" pitchFamily="18" charset="0"/>
                <a:cs typeface="Times New Roman" panose="02020603050405020304" pitchFamily="18" charset="0"/>
              </a:rPr>
              <a:t>Jupyter</a:t>
            </a:r>
            <a:r>
              <a:rPr lang="en-IN" sz="2400" dirty="0">
                <a:solidFill>
                  <a:schemeClr val="tx1"/>
                </a:solidFill>
                <a:latin typeface="Times New Roman" panose="02020603050405020304" pitchFamily="18" charset="0"/>
                <a:cs typeface="Times New Roman" panose="02020603050405020304" pitchFamily="18" charset="0"/>
              </a:rPr>
              <a:t> notebook or Anaconda(preferred)</a:t>
            </a:r>
          </a:p>
          <a:p>
            <a:pPr marL="342900" lvl="0" indent="-251459" algn="l" rtl="0">
              <a:spcBef>
                <a:spcPts val="0"/>
              </a:spcBef>
              <a:spcAft>
                <a:spcPts val="0"/>
              </a:spcAft>
              <a:buSzPts val="1440"/>
              <a:buNone/>
            </a:pPr>
            <a:endParaRPr lang="en-IN" sz="2400" dirty="0">
              <a:solidFill>
                <a:schemeClr val="tx1"/>
              </a:solidFill>
              <a:latin typeface="Times New Roman" panose="02020603050405020304" pitchFamily="18" charset="0"/>
              <a:cs typeface="Times New Roman" panose="02020603050405020304" pitchFamily="18" charset="0"/>
            </a:endParaRPr>
          </a:p>
          <a:p>
            <a:pPr marL="342900" lvl="0" indent="-251459" algn="l" rtl="0">
              <a:spcBef>
                <a:spcPts val="0"/>
              </a:spcBef>
              <a:spcAft>
                <a:spcPts val="0"/>
              </a:spcAft>
              <a:buSzPts val="1440"/>
              <a:buNone/>
            </a:pPr>
            <a:r>
              <a:rPr lang="en-IN" sz="2400" dirty="0">
                <a:solidFill>
                  <a:schemeClr val="tx1"/>
                </a:solidFill>
                <a:latin typeface="Times New Roman" panose="02020603050405020304" pitchFamily="18" charset="0"/>
                <a:cs typeface="Times New Roman" panose="02020603050405020304" pitchFamily="18" charset="0"/>
              </a:rPr>
              <a:t>-If not : google-</a:t>
            </a:r>
            <a:r>
              <a:rPr lang="en-IN" sz="2400" dirty="0" err="1">
                <a:solidFill>
                  <a:schemeClr val="tx1"/>
                </a:solidFill>
                <a:latin typeface="Times New Roman" panose="02020603050405020304" pitchFamily="18" charset="0"/>
                <a:cs typeface="Times New Roman" panose="02020603050405020304" pitchFamily="18" charset="0"/>
              </a:rPr>
              <a:t>colab</a:t>
            </a:r>
            <a:endParaRPr lang="en-IN" sz="2400" dirty="0">
              <a:solidFill>
                <a:schemeClr val="tx1"/>
              </a:solidFill>
              <a:latin typeface="Times New Roman" panose="02020603050405020304" pitchFamily="18" charset="0"/>
              <a:cs typeface="Times New Roman" panose="02020603050405020304" pitchFamily="18" charset="0"/>
            </a:endParaRPr>
          </a:p>
          <a:p>
            <a:pPr marL="342900" lvl="0" indent="-251459" algn="l" rtl="0">
              <a:spcBef>
                <a:spcPts val="0"/>
              </a:spcBef>
              <a:spcAft>
                <a:spcPts val="0"/>
              </a:spcAft>
              <a:buSzPts val="1440"/>
              <a:buNone/>
            </a:pPr>
            <a:endParaRPr lang="en-IN" sz="2400" dirty="0">
              <a:solidFill>
                <a:schemeClr val="tx1"/>
              </a:solidFill>
              <a:latin typeface="Times New Roman" panose="02020603050405020304" pitchFamily="18" charset="0"/>
              <a:cs typeface="Times New Roman" panose="02020603050405020304" pitchFamily="18" charset="0"/>
            </a:endParaRPr>
          </a:p>
          <a:p>
            <a:pPr marL="342900" lvl="0" indent="-251459" algn="l" rtl="0">
              <a:spcBef>
                <a:spcPts val="0"/>
              </a:spcBef>
              <a:spcAft>
                <a:spcPts val="0"/>
              </a:spcAft>
              <a:buSzPts val="1440"/>
              <a:buNone/>
            </a:pPr>
            <a:endParaRPr lang="en-IN" sz="24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5"/>
          <p:cNvSpPr txBox="1">
            <a:spLocks noGrp="1"/>
          </p:cNvSpPr>
          <p:nvPr>
            <p:ph type="title"/>
          </p:nvPr>
        </p:nvSpPr>
        <p:spPr>
          <a:xfrm>
            <a:off x="684212" y="307910"/>
            <a:ext cx="8534400" cy="113833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200"/>
              <a:buFont typeface="Times New Roman"/>
              <a:buNone/>
            </a:pPr>
            <a:r>
              <a:rPr lang="en-IN" sz="3200" b="1" dirty="0">
                <a:latin typeface="Times New Roman"/>
                <a:ea typeface="Times New Roman"/>
                <a:cs typeface="Times New Roman"/>
                <a:sym typeface="Times New Roman"/>
              </a:rPr>
              <a:t>PROJECT CODE:</a:t>
            </a:r>
            <a:endParaRPr dirty="0"/>
          </a:p>
        </p:txBody>
      </p:sp>
      <p:sp>
        <p:nvSpPr>
          <p:cNvPr id="288" name="Google Shape;288;p25"/>
          <p:cNvSpPr txBox="1">
            <a:spLocks noGrp="1"/>
          </p:cNvSpPr>
          <p:nvPr>
            <p:ph idx="1"/>
          </p:nvPr>
        </p:nvSpPr>
        <p:spPr>
          <a:xfrm>
            <a:off x="684211" y="1324846"/>
            <a:ext cx="8534400" cy="5225244"/>
          </a:xfrm>
          <a:prstGeom prst="rect">
            <a:avLst/>
          </a:prstGeom>
          <a:noFill/>
          <a:ln>
            <a:noFill/>
          </a:ln>
        </p:spPr>
        <p:txBody>
          <a:bodyPr spcFirstLastPara="1" wrap="square" lIns="91425" tIns="45700" rIns="91425" bIns="45700" numCol="1" anchor="t" anchorCtr="0">
            <a:noAutofit/>
          </a:bodyPr>
          <a:lstStyle/>
          <a:p>
            <a:pPr marL="0" indent="0">
              <a:buNone/>
            </a:pPr>
            <a:r>
              <a:rPr lang="en-IN" b="0" dirty="0">
                <a:solidFill>
                  <a:schemeClr val="tx1"/>
                </a:solidFill>
                <a:effectLst/>
                <a:latin typeface="Times New Roman" panose="02020603050405020304" pitchFamily="18" charset="0"/>
                <a:cs typeface="Times New Roman" panose="02020603050405020304" pitchFamily="18" charset="0"/>
              </a:rPr>
              <a:t>import pandas as pd</a:t>
            </a:r>
          </a:p>
          <a:p>
            <a:pPr marL="0" indent="0">
              <a:buNone/>
            </a:pPr>
            <a:r>
              <a:rPr lang="en-IN" b="0" dirty="0">
                <a:solidFill>
                  <a:schemeClr val="tx1"/>
                </a:solidFill>
                <a:effectLst/>
                <a:latin typeface="Times New Roman" panose="02020603050405020304" pitchFamily="18" charset="0"/>
                <a:cs typeface="Times New Roman" panose="02020603050405020304" pitchFamily="18" charset="0"/>
              </a:rPr>
              <a:t>import </a:t>
            </a:r>
            <a:r>
              <a:rPr lang="en-IN" b="0" dirty="0" err="1">
                <a:solidFill>
                  <a:schemeClr val="tx1"/>
                </a:solidFill>
                <a:effectLst/>
                <a:latin typeface="Times New Roman" panose="02020603050405020304" pitchFamily="18" charset="0"/>
                <a:cs typeface="Times New Roman" panose="02020603050405020304" pitchFamily="18" charset="0"/>
              </a:rPr>
              <a:t>numpy</a:t>
            </a:r>
            <a:r>
              <a:rPr lang="en-IN" b="0" dirty="0">
                <a:solidFill>
                  <a:schemeClr val="tx1"/>
                </a:solidFill>
                <a:effectLst/>
                <a:latin typeface="Times New Roman" panose="02020603050405020304" pitchFamily="18" charset="0"/>
                <a:cs typeface="Times New Roman" panose="02020603050405020304" pitchFamily="18" charset="0"/>
              </a:rPr>
              <a:t> as np</a:t>
            </a:r>
          </a:p>
          <a:p>
            <a:pPr marL="0" indent="0">
              <a:buNone/>
            </a:pPr>
            <a:r>
              <a:rPr lang="en-IN" b="0" dirty="0">
                <a:solidFill>
                  <a:schemeClr val="tx1"/>
                </a:solidFill>
                <a:effectLst/>
                <a:latin typeface="Times New Roman" panose="02020603050405020304" pitchFamily="18" charset="0"/>
                <a:cs typeface="Times New Roman" panose="02020603050405020304" pitchFamily="18" charset="0"/>
              </a:rPr>
              <a:t>import </a:t>
            </a:r>
            <a:r>
              <a:rPr lang="en-IN" b="0" dirty="0" err="1">
                <a:solidFill>
                  <a:schemeClr val="tx1"/>
                </a:solidFill>
                <a:effectLst/>
                <a:latin typeface="Times New Roman" panose="02020603050405020304" pitchFamily="18" charset="0"/>
                <a:cs typeface="Times New Roman" panose="02020603050405020304" pitchFamily="18" charset="0"/>
              </a:rPr>
              <a:t>matplotlib.pyplot</a:t>
            </a:r>
            <a:r>
              <a:rPr lang="en-IN" b="0" dirty="0">
                <a:solidFill>
                  <a:schemeClr val="tx1"/>
                </a:solidFill>
                <a:effectLst/>
                <a:latin typeface="Times New Roman" panose="02020603050405020304" pitchFamily="18" charset="0"/>
                <a:cs typeface="Times New Roman" panose="02020603050405020304" pitchFamily="18" charset="0"/>
              </a:rPr>
              <a:t> as </a:t>
            </a:r>
            <a:r>
              <a:rPr lang="en-IN" b="0" dirty="0" err="1">
                <a:solidFill>
                  <a:schemeClr val="tx1"/>
                </a:solidFill>
                <a:effectLst/>
                <a:latin typeface="Times New Roman" panose="02020603050405020304" pitchFamily="18" charset="0"/>
                <a:cs typeface="Times New Roman" panose="02020603050405020304" pitchFamily="18" charset="0"/>
              </a:rPr>
              <a:t>plt</a:t>
            </a:r>
            <a:endParaRPr lang="en-IN" b="0" dirty="0">
              <a:solidFill>
                <a:schemeClr val="tx1"/>
              </a:solidFill>
              <a:effectLst/>
              <a:latin typeface="Times New Roman" panose="02020603050405020304" pitchFamily="18" charset="0"/>
              <a:cs typeface="Times New Roman" panose="02020603050405020304" pitchFamily="18" charset="0"/>
            </a:endParaRPr>
          </a:p>
          <a:p>
            <a:pPr marL="0" indent="0">
              <a:buNone/>
            </a:pPr>
            <a:r>
              <a:rPr lang="en-IN" b="0" dirty="0">
                <a:solidFill>
                  <a:schemeClr val="tx1"/>
                </a:solidFill>
                <a:effectLst/>
                <a:latin typeface="Times New Roman" panose="02020603050405020304" pitchFamily="18" charset="0"/>
                <a:cs typeface="Times New Roman" panose="02020603050405020304" pitchFamily="18" charset="0"/>
              </a:rPr>
              <a:t>import seaborn as </a:t>
            </a:r>
            <a:r>
              <a:rPr lang="en-IN" b="0" dirty="0" err="1">
                <a:solidFill>
                  <a:schemeClr val="tx1"/>
                </a:solidFill>
                <a:effectLst/>
                <a:latin typeface="Times New Roman" panose="02020603050405020304" pitchFamily="18" charset="0"/>
                <a:cs typeface="Times New Roman" panose="02020603050405020304" pitchFamily="18" charset="0"/>
              </a:rPr>
              <a:t>sns</a:t>
            </a:r>
            <a:endParaRPr lang="en-IN" b="0" dirty="0">
              <a:solidFill>
                <a:schemeClr val="tx1"/>
              </a:solidFill>
              <a:effectLst/>
              <a:latin typeface="Times New Roman" panose="02020603050405020304" pitchFamily="18" charset="0"/>
              <a:cs typeface="Times New Roman" panose="02020603050405020304" pitchFamily="18" charset="0"/>
            </a:endParaRPr>
          </a:p>
          <a:p>
            <a:pPr marL="0" indent="0">
              <a:buNone/>
            </a:pPr>
            <a:r>
              <a:rPr lang="en-IN" b="0" dirty="0">
                <a:solidFill>
                  <a:schemeClr val="tx1"/>
                </a:solidFill>
                <a:effectLst/>
                <a:latin typeface="Times New Roman" panose="02020603050405020304" pitchFamily="18" charset="0"/>
                <a:cs typeface="Times New Roman" panose="02020603050405020304" pitchFamily="18" charset="0"/>
              </a:rPr>
              <a:t>import </a:t>
            </a:r>
            <a:r>
              <a:rPr lang="en-IN" b="0" dirty="0" err="1">
                <a:solidFill>
                  <a:schemeClr val="tx1"/>
                </a:solidFill>
                <a:effectLst/>
                <a:latin typeface="Times New Roman" panose="02020603050405020304" pitchFamily="18" charset="0"/>
                <a:cs typeface="Times New Roman" panose="02020603050405020304" pitchFamily="18" charset="0"/>
              </a:rPr>
              <a:t>yfinance</a:t>
            </a:r>
            <a:r>
              <a:rPr lang="en-IN" b="0" dirty="0">
                <a:solidFill>
                  <a:schemeClr val="tx1"/>
                </a:solidFill>
                <a:effectLst/>
                <a:latin typeface="Times New Roman" panose="02020603050405020304" pitchFamily="18" charset="0"/>
                <a:cs typeface="Times New Roman" panose="02020603050405020304" pitchFamily="18" charset="0"/>
              </a:rPr>
              <a:t> as </a:t>
            </a:r>
            <a:r>
              <a:rPr lang="en-IN" b="0" dirty="0" err="1">
                <a:solidFill>
                  <a:schemeClr val="tx1"/>
                </a:solidFill>
                <a:effectLst/>
                <a:latin typeface="Times New Roman" panose="02020603050405020304" pitchFamily="18" charset="0"/>
                <a:cs typeface="Times New Roman" panose="02020603050405020304" pitchFamily="18" charset="0"/>
              </a:rPr>
              <a:t>yf</a:t>
            </a:r>
            <a:endParaRPr lang="en-IN" dirty="0">
              <a:solidFill>
                <a:schemeClr val="tx1"/>
              </a:solidFill>
              <a:latin typeface="Times New Roman" panose="02020603050405020304" pitchFamily="18" charset="0"/>
              <a:cs typeface="Times New Roman" panose="02020603050405020304" pitchFamily="18" charset="0"/>
            </a:endParaRPr>
          </a:p>
          <a:p>
            <a:pPr marL="0" indent="0">
              <a:buNone/>
            </a:pPr>
            <a:endParaRPr lang="en-IN" b="0" dirty="0">
              <a:solidFill>
                <a:schemeClr val="tx1"/>
              </a:solidFill>
              <a:effectLst/>
              <a:latin typeface="Times New Roman" panose="02020603050405020304" pitchFamily="18" charset="0"/>
              <a:cs typeface="Times New Roman" panose="02020603050405020304" pitchFamily="18" charset="0"/>
            </a:endParaRPr>
          </a:p>
          <a:p>
            <a:pPr marL="0" indent="0">
              <a:buNone/>
            </a:pPr>
            <a:r>
              <a:rPr lang="en-IN" b="0" dirty="0">
                <a:solidFill>
                  <a:schemeClr val="tx1"/>
                </a:solidFill>
                <a:effectLst/>
                <a:latin typeface="Times New Roman" panose="02020603050405020304" pitchFamily="18" charset="0"/>
                <a:cs typeface="Times New Roman" panose="02020603050405020304" pitchFamily="18" charset="0"/>
              </a:rPr>
              <a:t>stock=input("Enter the stock name : ").upper()</a:t>
            </a:r>
          </a:p>
          <a:p>
            <a:pPr marL="0" indent="0">
              <a:buNone/>
            </a:pPr>
            <a:r>
              <a:rPr lang="en-IN" b="0" dirty="0" err="1">
                <a:solidFill>
                  <a:schemeClr val="tx1"/>
                </a:solidFill>
                <a:effectLst/>
                <a:latin typeface="Times New Roman" panose="02020603050405020304" pitchFamily="18" charset="0"/>
                <a:cs typeface="Times New Roman" panose="02020603050405020304" pitchFamily="18" charset="0"/>
              </a:rPr>
              <a:t>sdate</a:t>
            </a:r>
            <a:r>
              <a:rPr lang="en-IN" b="0" dirty="0">
                <a:solidFill>
                  <a:schemeClr val="tx1"/>
                </a:solidFill>
                <a:effectLst/>
                <a:latin typeface="Times New Roman" panose="02020603050405020304" pitchFamily="18" charset="0"/>
                <a:cs typeface="Times New Roman" panose="02020603050405020304" pitchFamily="18" charset="0"/>
              </a:rPr>
              <a:t>=input("Enter the starting date(</a:t>
            </a:r>
            <a:r>
              <a:rPr lang="en-IN" b="0" dirty="0" err="1">
                <a:solidFill>
                  <a:schemeClr val="tx1"/>
                </a:solidFill>
                <a:effectLst/>
                <a:latin typeface="Times New Roman" panose="02020603050405020304" pitchFamily="18" charset="0"/>
                <a:cs typeface="Times New Roman" panose="02020603050405020304" pitchFamily="18" charset="0"/>
              </a:rPr>
              <a:t>yyyy</a:t>
            </a:r>
            <a:r>
              <a:rPr lang="en-IN" b="0" dirty="0">
                <a:solidFill>
                  <a:schemeClr val="tx1"/>
                </a:solidFill>
                <a:effectLst/>
                <a:latin typeface="Times New Roman" panose="02020603050405020304" pitchFamily="18" charset="0"/>
                <a:cs typeface="Times New Roman" panose="02020603050405020304" pitchFamily="18" charset="0"/>
              </a:rPr>
              <a:t>-mm-dd) : ")</a:t>
            </a:r>
          </a:p>
          <a:p>
            <a:pPr marL="0" indent="0">
              <a:buNone/>
            </a:pPr>
            <a:r>
              <a:rPr lang="en-IN" b="0" dirty="0" err="1">
                <a:solidFill>
                  <a:schemeClr val="tx1"/>
                </a:solidFill>
                <a:effectLst/>
                <a:latin typeface="Times New Roman" panose="02020603050405020304" pitchFamily="18" charset="0"/>
                <a:cs typeface="Times New Roman" panose="02020603050405020304" pitchFamily="18" charset="0"/>
              </a:rPr>
              <a:t>edate</a:t>
            </a:r>
            <a:r>
              <a:rPr lang="en-IN" b="0" dirty="0">
                <a:solidFill>
                  <a:schemeClr val="tx1"/>
                </a:solidFill>
                <a:effectLst/>
                <a:latin typeface="Times New Roman" panose="02020603050405020304" pitchFamily="18" charset="0"/>
                <a:cs typeface="Times New Roman" panose="02020603050405020304" pitchFamily="18" charset="0"/>
              </a:rPr>
              <a:t>=input("Enter the ending date(</a:t>
            </a:r>
            <a:r>
              <a:rPr lang="en-IN" b="0" dirty="0" err="1">
                <a:solidFill>
                  <a:schemeClr val="tx1"/>
                </a:solidFill>
                <a:effectLst/>
                <a:latin typeface="Times New Roman" panose="02020603050405020304" pitchFamily="18" charset="0"/>
                <a:cs typeface="Times New Roman" panose="02020603050405020304" pitchFamily="18" charset="0"/>
              </a:rPr>
              <a:t>yyyy</a:t>
            </a:r>
            <a:r>
              <a:rPr lang="en-IN" b="0" dirty="0">
                <a:solidFill>
                  <a:schemeClr val="tx1"/>
                </a:solidFill>
                <a:effectLst/>
                <a:latin typeface="Times New Roman" panose="02020603050405020304" pitchFamily="18" charset="0"/>
                <a:cs typeface="Times New Roman" panose="02020603050405020304" pitchFamily="18" charset="0"/>
              </a:rPr>
              <a:t>-mm-dd) : ")</a:t>
            </a:r>
          </a:p>
          <a:p>
            <a:pPr marL="0" indent="0">
              <a:buNone/>
            </a:pPr>
            <a:r>
              <a:rPr lang="en-IN" b="0" dirty="0">
                <a:solidFill>
                  <a:schemeClr val="tx1"/>
                </a:solidFill>
                <a:effectLst/>
                <a:latin typeface="Times New Roman" panose="02020603050405020304" pitchFamily="18" charset="0"/>
                <a:cs typeface="Times New Roman" panose="02020603050405020304" pitchFamily="18" charset="0"/>
              </a:rPr>
              <a:t>def custom():</a:t>
            </a:r>
          </a:p>
          <a:p>
            <a:pPr marL="0" indent="0">
              <a:buNone/>
            </a:pPr>
            <a:r>
              <a:rPr lang="en-IN" b="0" dirty="0">
                <a:solidFill>
                  <a:schemeClr val="tx1"/>
                </a:solidFill>
                <a:effectLst/>
                <a:latin typeface="Times New Roman" panose="02020603050405020304" pitchFamily="18" charset="0"/>
                <a:cs typeface="Times New Roman" panose="02020603050405020304" pitchFamily="18" charset="0"/>
              </a:rPr>
              <a:t>  print("Available theme:\n1. Dark.\n2. White.\n3. Ticks.\n4. </a:t>
            </a:r>
            <a:r>
              <a:rPr lang="en-IN" b="0" dirty="0" err="1">
                <a:solidFill>
                  <a:schemeClr val="tx1"/>
                </a:solidFill>
                <a:effectLst/>
                <a:latin typeface="Times New Roman" panose="02020603050405020304" pitchFamily="18" charset="0"/>
                <a:cs typeface="Times New Roman" panose="02020603050405020304" pitchFamily="18" charset="0"/>
              </a:rPr>
              <a:t>Darkgrid</a:t>
            </a:r>
            <a:r>
              <a:rPr lang="en-IN" b="0" dirty="0">
                <a:solidFill>
                  <a:schemeClr val="tx1"/>
                </a:solidFill>
                <a:effectLst/>
                <a:latin typeface="Times New Roman" panose="02020603050405020304" pitchFamily="18" charset="0"/>
                <a:cs typeface="Times New Roman" panose="02020603050405020304" pitchFamily="18" charset="0"/>
              </a:rPr>
              <a:t>.\n5. </a:t>
            </a:r>
            <a:r>
              <a:rPr lang="en-IN" b="0" dirty="0" err="1">
                <a:solidFill>
                  <a:schemeClr val="tx1"/>
                </a:solidFill>
                <a:effectLst/>
                <a:latin typeface="Times New Roman" panose="02020603050405020304" pitchFamily="18" charset="0"/>
                <a:cs typeface="Times New Roman" panose="02020603050405020304" pitchFamily="18" charset="0"/>
              </a:rPr>
              <a:t>Whitegrid</a:t>
            </a:r>
            <a:r>
              <a:rPr lang="en-IN" b="0" dirty="0">
                <a:solidFill>
                  <a:schemeClr val="tx1"/>
                </a:solidFill>
                <a:effectLst/>
                <a:latin typeface="Times New Roman" panose="02020603050405020304" pitchFamily="18" charset="0"/>
                <a:cs typeface="Times New Roman" panose="02020603050405020304" pitchFamily="18" charset="0"/>
              </a:rPr>
              <a:t>.\n")</a:t>
            </a:r>
          </a:p>
          <a:p>
            <a:pPr marL="0" indent="0">
              <a:buNone/>
            </a:pPr>
            <a:r>
              <a:rPr lang="en-IN" b="0" dirty="0">
                <a:solidFill>
                  <a:schemeClr val="tx1"/>
                </a:solidFill>
                <a:effectLst/>
                <a:latin typeface="Times New Roman" panose="02020603050405020304" pitchFamily="18" charset="0"/>
                <a:cs typeface="Times New Roman" panose="02020603050405020304" pitchFamily="18" charset="0"/>
              </a:rPr>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5"/>
          <p:cNvSpPr txBox="1">
            <a:spLocks noGrp="1"/>
          </p:cNvSpPr>
          <p:nvPr>
            <p:ph type="title"/>
          </p:nvPr>
        </p:nvSpPr>
        <p:spPr>
          <a:xfrm>
            <a:off x="684212" y="307910"/>
            <a:ext cx="8534400" cy="113833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200"/>
              <a:buFont typeface="Times New Roman"/>
              <a:buNone/>
            </a:pPr>
            <a:r>
              <a:rPr lang="en-IN" sz="3200" b="1" dirty="0">
                <a:latin typeface="Times New Roman"/>
                <a:ea typeface="Times New Roman"/>
                <a:cs typeface="Times New Roman"/>
                <a:sym typeface="Times New Roman"/>
              </a:rPr>
              <a:t>PROJECT CODE:</a:t>
            </a:r>
            <a:endParaRPr dirty="0"/>
          </a:p>
        </p:txBody>
      </p:sp>
      <p:sp>
        <p:nvSpPr>
          <p:cNvPr id="288" name="Google Shape;288;p25"/>
          <p:cNvSpPr txBox="1">
            <a:spLocks noGrp="1"/>
          </p:cNvSpPr>
          <p:nvPr>
            <p:ph idx="1"/>
          </p:nvPr>
        </p:nvSpPr>
        <p:spPr>
          <a:xfrm>
            <a:off x="684211" y="1324846"/>
            <a:ext cx="10947350" cy="5533154"/>
          </a:xfrm>
          <a:prstGeom prst="rect">
            <a:avLst/>
          </a:prstGeom>
          <a:noFill/>
          <a:ln>
            <a:noFill/>
          </a:ln>
        </p:spPr>
        <p:txBody>
          <a:bodyPr spcFirstLastPara="1" wrap="square" lIns="91425" tIns="45700" rIns="91425" bIns="45700" numCol="2" anchor="t" anchorCtr="0">
            <a:noAutofit/>
          </a:bodyPr>
          <a:lstStyle/>
          <a:p>
            <a:pPr marL="0" indent="0">
              <a:buNone/>
            </a:pPr>
            <a:r>
              <a:rPr lang="en-IN" sz="1200" b="0" dirty="0" err="1">
                <a:solidFill>
                  <a:schemeClr val="tx1"/>
                </a:solidFill>
                <a:effectLst/>
                <a:latin typeface="Times New Roman" panose="02020603050405020304" pitchFamily="18" charset="0"/>
                <a:cs typeface="Times New Roman" panose="02020603050405020304" pitchFamily="18" charset="0"/>
              </a:rPr>
              <a:t>num</a:t>
            </a:r>
            <a:r>
              <a:rPr lang="en-IN" sz="1200" b="0" dirty="0">
                <a:solidFill>
                  <a:schemeClr val="tx1"/>
                </a:solidFill>
                <a:effectLst/>
                <a:latin typeface="Times New Roman" panose="02020603050405020304" pitchFamily="18" charset="0"/>
                <a:cs typeface="Times New Roman" panose="02020603050405020304" pitchFamily="18" charset="0"/>
              </a:rPr>
              <a:t>=int(input("Select theme : "))</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if </a:t>
            </a:r>
            <a:r>
              <a:rPr lang="en-IN" sz="1200" b="0" dirty="0" err="1">
                <a:solidFill>
                  <a:schemeClr val="tx1"/>
                </a:solidFill>
                <a:effectLst/>
                <a:latin typeface="Times New Roman" panose="02020603050405020304" pitchFamily="18" charset="0"/>
                <a:cs typeface="Times New Roman" panose="02020603050405020304" pitchFamily="18" charset="0"/>
              </a:rPr>
              <a:t>num</a:t>
            </a:r>
            <a:r>
              <a:rPr lang="en-IN" sz="1200" b="0" dirty="0">
                <a:solidFill>
                  <a:schemeClr val="tx1"/>
                </a:solidFill>
                <a:effectLst/>
                <a:latin typeface="Times New Roman" panose="02020603050405020304" pitchFamily="18" charset="0"/>
                <a:cs typeface="Times New Roman" panose="02020603050405020304" pitchFamily="18" charset="0"/>
              </a:rPr>
              <a:t>==1:</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styleset</a:t>
            </a:r>
            <a:r>
              <a:rPr lang="en-IN" sz="1200" b="0" dirty="0">
                <a:solidFill>
                  <a:schemeClr val="tx1"/>
                </a:solidFill>
                <a:effectLst/>
                <a:latin typeface="Times New Roman" panose="02020603050405020304" pitchFamily="18" charset="0"/>
                <a:cs typeface="Times New Roman" panose="02020603050405020304" pitchFamily="18" charset="0"/>
              </a:rPr>
              <a:t>="dark"</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cl="cyan"</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elif</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num</a:t>
            </a:r>
            <a:r>
              <a:rPr lang="en-IN" sz="1200" b="0" dirty="0">
                <a:solidFill>
                  <a:schemeClr val="tx1"/>
                </a:solidFill>
                <a:effectLst/>
                <a:latin typeface="Times New Roman" panose="02020603050405020304" pitchFamily="18" charset="0"/>
                <a:cs typeface="Times New Roman" panose="02020603050405020304" pitchFamily="18" charset="0"/>
              </a:rPr>
              <a:t>==2:</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styleset</a:t>
            </a:r>
            <a:r>
              <a:rPr lang="en-IN" sz="1200" b="0" dirty="0">
                <a:solidFill>
                  <a:schemeClr val="tx1"/>
                </a:solidFill>
                <a:effectLst/>
                <a:latin typeface="Times New Roman" panose="02020603050405020304" pitchFamily="18" charset="0"/>
                <a:cs typeface="Times New Roman" panose="02020603050405020304" pitchFamily="18" charset="0"/>
              </a:rPr>
              <a:t>="white"</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cl="red"</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elif</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num</a:t>
            </a:r>
            <a:r>
              <a:rPr lang="en-IN" sz="1200" b="0" dirty="0">
                <a:solidFill>
                  <a:schemeClr val="tx1"/>
                </a:solidFill>
                <a:effectLst/>
                <a:latin typeface="Times New Roman" panose="02020603050405020304" pitchFamily="18" charset="0"/>
                <a:cs typeface="Times New Roman" panose="02020603050405020304" pitchFamily="18" charset="0"/>
              </a:rPr>
              <a:t>==3:</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styleset</a:t>
            </a:r>
            <a:r>
              <a:rPr lang="en-IN" sz="1200" b="0" dirty="0">
                <a:solidFill>
                  <a:schemeClr val="tx1"/>
                </a:solidFill>
                <a:effectLst/>
                <a:latin typeface="Times New Roman" panose="02020603050405020304" pitchFamily="18" charset="0"/>
                <a:cs typeface="Times New Roman" panose="02020603050405020304" pitchFamily="18" charset="0"/>
              </a:rPr>
              <a:t>="ticks"</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cl="green"</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elif</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num</a:t>
            </a:r>
            <a:r>
              <a:rPr lang="en-IN" sz="1200" b="0" dirty="0">
                <a:solidFill>
                  <a:schemeClr val="tx1"/>
                </a:solidFill>
                <a:effectLst/>
                <a:latin typeface="Times New Roman" panose="02020603050405020304" pitchFamily="18" charset="0"/>
                <a:cs typeface="Times New Roman" panose="02020603050405020304" pitchFamily="18" charset="0"/>
              </a:rPr>
              <a:t>==4:</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styleset</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darkgrid</a:t>
            </a:r>
            <a:r>
              <a:rPr lang="en-IN" sz="1200" b="0" dirty="0">
                <a:solidFill>
                  <a:schemeClr val="tx1"/>
                </a:solidFill>
                <a:effectLst/>
                <a:latin typeface="Times New Roman" panose="02020603050405020304" pitchFamily="18" charset="0"/>
                <a:cs typeface="Times New Roman" panose="02020603050405020304" pitchFamily="18" charset="0"/>
              </a:rPr>
              <a:t>"</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cl="cyan"</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elif</a:t>
            </a: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num</a:t>
            </a:r>
            <a:r>
              <a:rPr lang="en-IN" sz="1200" b="0" dirty="0">
                <a:solidFill>
                  <a:schemeClr val="tx1"/>
                </a:solidFill>
                <a:effectLst/>
                <a:latin typeface="Times New Roman" panose="02020603050405020304" pitchFamily="18" charset="0"/>
                <a:cs typeface="Times New Roman" panose="02020603050405020304" pitchFamily="18" charset="0"/>
              </a:rPr>
              <a:t>==5:</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a:t>
            </a:r>
            <a:r>
              <a:rPr lang="en-IN" sz="1200" b="0" dirty="0" err="1">
                <a:solidFill>
                  <a:schemeClr val="tx1"/>
                </a:solidFill>
                <a:effectLst/>
                <a:latin typeface="Times New Roman" panose="02020603050405020304" pitchFamily="18" charset="0"/>
                <a:cs typeface="Times New Roman" panose="02020603050405020304" pitchFamily="18" charset="0"/>
              </a:rPr>
              <a:t>styleset</a:t>
            </a:r>
            <a:r>
              <a:rPr lang="en-IN" sz="1200" b="0" dirty="0">
                <a:solidFill>
                  <a:schemeClr val="tx1"/>
                </a:solidFill>
                <a:effectLst/>
                <a:latin typeface="Times New Roman" panose="02020603050405020304" pitchFamily="18" charset="0"/>
                <a:cs typeface="Times New Roman" panose="02020603050405020304" pitchFamily="18" charset="0"/>
              </a:rPr>
              <a:t>="</a:t>
            </a:r>
            <a:r>
              <a:rPr lang="en-IN" sz="1200" b="0" dirty="0" err="1">
                <a:solidFill>
                  <a:schemeClr val="tx1"/>
                </a:solidFill>
                <a:effectLst/>
                <a:latin typeface="Times New Roman" panose="02020603050405020304" pitchFamily="18" charset="0"/>
                <a:cs typeface="Times New Roman" panose="02020603050405020304" pitchFamily="18" charset="0"/>
              </a:rPr>
              <a:t>whitegrid</a:t>
            </a:r>
            <a:r>
              <a:rPr lang="en-IN" sz="1200" b="0" dirty="0">
                <a:solidFill>
                  <a:schemeClr val="tx1"/>
                </a:solidFill>
                <a:effectLst/>
                <a:latin typeface="Times New Roman" panose="02020603050405020304" pitchFamily="18" charset="0"/>
                <a:cs typeface="Times New Roman" panose="02020603050405020304" pitchFamily="18" charset="0"/>
              </a:rPr>
              <a:t>"</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cl="blue"</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else:</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print("Invalid theme! Enter available theme.\n")</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custom()</a:t>
            </a:r>
          </a:p>
          <a:p>
            <a:pPr marL="0" indent="0">
              <a:buNone/>
            </a:pPr>
            <a:r>
              <a:rPr lang="en-IN" sz="1200" b="0" dirty="0">
                <a:solidFill>
                  <a:schemeClr val="tx1"/>
                </a:solidFill>
                <a:effectLst/>
                <a:latin typeface="Times New Roman" panose="02020603050405020304" pitchFamily="18" charset="0"/>
                <a:cs typeface="Times New Roman" panose="02020603050405020304" pitchFamily="18" charset="0"/>
              </a:rPr>
              <a:t>  return </a:t>
            </a:r>
            <a:r>
              <a:rPr lang="en-IN" sz="1200" b="0" dirty="0" err="1">
                <a:solidFill>
                  <a:schemeClr val="tx1"/>
                </a:solidFill>
                <a:effectLst/>
                <a:latin typeface="Times New Roman" panose="02020603050405020304" pitchFamily="18" charset="0"/>
                <a:cs typeface="Times New Roman" panose="02020603050405020304" pitchFamily="18" charset="0"/>
              </a:rPr>
              <a:t>styleset,cl</a:t>
            </a:r>
            <a:endParaRPr lang="en-IN" sz="1200" b="0" dirty="0">
              <a:solidFill>
                <a:schemeClr val="tx1"/>
              </a:solidFill>
              <a:effectLst/>
              <a:latin typeface="Times New Roman" panose="02020603050405020304" pitchFamily="18" charset="0"/>
              <a:cs typeface="Times New Roman" panose="02020603050405020304" pitchFamily="18" charset="0"/>
            </a:endParaRPr>
          </a:p>
          <a:p>
            <a:pPr marL="0" indent="0">
              <a:buNone/>
            </a:pPr>
            <a:endParaRPr lang="en-IN" sz="1400" b="0" dirty="0">
              <a:solidFill>
                <a:schemeClr val="tx1"/>
              </a:solidFill>
              <a:effectLst/>
              <a:latin typeface="Times New Roman" panose="02020603050405020304" pitchFamily="18" charset="0"/>
              <a:cs typeface="Times New Roman" panose="02020603050405020304" pitchFamily="18" charset="0"/>
            </a:endParaRPr>
          </a:p>
          <a:p>
            <a:pPr marL="0" indent="0">
              <a:buNone/>
            </a:pPr>
            <a:r>
              <a:rPr lang="en-IN" sz="1400" b="0" dirty="0" err="1">
                <a:solidFill>
                  <a:schemeClr val="tx1"/>
                </a:solidFill>
                <a:effectLst/>
                <a:latin typeface="Times New Roman" panose="02020603050405020304" pitchFamily="18" charset="0"/>
                <a:cs typeface="Times New Roman" panose="02020603050405020304" pitchFamily="18" charset="0"/>
              </a:rPr>
              <a:t>sns.set</a:t>
            </a:r>
            <a:r>
              <a:rPr lang="en-IN" sz="1400" b="0" dirty="0">
                <a:solidFill>
                  <a:schemeClr val="tx1"/>
                </a:solidFill>
                <a:effectLst/>
                <a:latin typeface="Times New Roman" panose="02020603050405020304" pitchFamily="18" charset="0"/>
                <a:cs typeface="Times New Roman" panose="02020603050405020304" pitchFamily="18" charset="0"/>
              </a:rPr>
              <a:t>(style="</a:t>
            </a:r>
            <a:r>
              <a:rPr lang="en-IN" sz="1400" b="0" dirty="0" err="1">
                <a:solidFill>
                  <a:schemeClr val="tx1"/>
                </a:solidFill>
                <a:effectLst/>
                <a:latin typeface="Times New Roman" panose="02020603050405020304" pitchFamily="18" charset="0"/>
                <a:cs typeface="Times New Roman" panose="02020603050405020304" pitchFamily="18" charset="0"/>
              </a:rPr>
              <a:t>whitegrid</a:t>
            </a:r>
            <a:r>
              <a:rPr lang="en-IN" sz="1400" b="0" dirty="0">
                <a:solidFill>
                  <a:schemeClr val="tx1"/>
                </a:solidFill>
                <a:effectLst/>
                <a:latin typeface="Times New Roman" panose="02020603050405020304" pitchFamily="18" charset="0"/>
                <a:cs typeface="Times New Roman" panose="02020603050405020304" pitchFamily="18" charset="0"/>
              </a:rPr>
              <a:t>")</a:t>
            </a:r>
          </a:p>
          <a:p>
            <a:pPr marL="0" indent="0">
              <a:buNone/>
            </a:pPr>
            <a:r>
              <a:rPr lang="en-IN" sz="1400" b="0" dirty="0">
                <a:solidFill>
                  <a:schemeClr val="tx1"/>
                </a:solidFill>
                <a:effectLst/>
                <a:latin typeface="Times New Roman" panose="02020603050405020304" pitchFamily="18" charset="0"/>
                <a:cs typeface="Times New Roman" panose="02020603050405020304" pitchFamily="18" charset="0"/>
              </a:rPr>
              <a:t/>
            </a:r>
            <a:br>
              <a:rPr lang="en-IN" sz="1400" b="0" dirty="0">
                <a:solidFill>
                  <a:schemeClr val="tx1"/>
                </a:solidFill>
                <a:effectLst/>
                <a:latin typeface="Times New Roman" panose="02020603050405020304" pitchFamily="18" charset="0"/>
                <a:cs typeface="Times New Roman" panose="02020603050405020304" pitchFamily="18" charset="0"/>
              </a:rPr>
            </a:br>
            <a:r>
              <a:rPr lang="en-IN" sz="1400" b="0" dirty="0">
                <a:solidFill>
                  <a:schemeClr val="tx1"/>
                </a:solidFill>
                <a:effectLst/>
                <a:latin typeface="Times New Roman" panose="02020603050405020304" pitchFamily="18" charset="0"/>
                <a:cs typeface="Times New Roman" panose="02020603050405020304" pitchFamily="18" charset="0"/>
              </a:rPr>
              <a:t>symbol = stock</a:t>
            </a:r>
          </a:p>
          <a:p>
            <a:pPr marL="0" indent="0">
              <a:buNone/>
            </a:pPr>
            <a:r>
              <a:rPr lang="en-IN" sz="1400" b="0" dirty="0">
                <a:solidFill>
                  <a:schemeClr val="tx1"/>
                </a:solidFill>
                <a:effectLst/>
                <a:latin typeface="Times New Roman" panose="02020603050405020304" pitchFamily="18" charset="0"/>
                <a:cs typeface="Times New Roman" panose="02020603050405020304" pitchFamily="18" charset="0"/>
              </a:rPr>
              <a:t>data = </a:t>
            </a:r>
            <a:r>
              <a:rPr lang="en-IN" sz="1400" b="0" dirty="0" err="1">
                <a:solidFill>
                  <a:schemeClr val="tx1"/>
                </a:solidFill>
                <a:effectLst/>
                <a:latin typeface="Times New Roman" panose="02020603050405020304" pitchFamily="18" charset="0"/>
                <a:cs typeface="Times New Roman" panose="02020603050405020304" pitchFamily="18" charset="0"/>
              </a:rPr>
              <a:t>yf.download</a:t>
            </a:r>
            <a:r>
              <a:rPr lang="en-IN" sz="1400" b="0" dirty="0">
                <a:solidFill>
                  <a:schemeClr val="tx1"/>
                </a:solidFill>
                <a:effectLst/>
                <a:latin typeface="Times New Roman" panose="02020603050405020304" pitchFamily="18" charset="0"/>
                <a:cs typeface="Times New Roman" panose="02020603050405020304" pitchFamily="18" charset="0"/>
              </a:rPr>
              <a:t>(symbol, start=</a:t>
            </a:r>
            <a:r>
              <a:rPr lang="en-IN" sz="1400" b="0" dirty="0" err="1">
                <a:solidFill>
                  <a:schemeClr val="tx1"/>
                </a:solidFill>
                <a:effectLst/>
                <a:latin typeface="Times New Roman" panose="02020603050405020304" pitchFamily="18" charset="0"/>
                <a:cs typeface="Times New Roman" panose="02020603050405020304" pitchFamily="18" charset="0"/>
              </a:rPr>
              <a:t>sdate</a:t>
            </a:r>
            <a:r>
              <a:rPr lang="en-IN" sz="1400" b="0" dirty="0">
                <a:solidFill>
                  <a:schemeClr val="tx1"/>
                </a:solidFill>
                <a:effectLst/>
                <a:latin typeface="Times New Roman" panose="02020603050405020304" pitchFamily="18" charset="0"/>
                <a:cs typeface="Times New Roman" panose="02020603050405020304" pitchFamily="18" charset="0"/>
              </a:rPr>
              <a:t>, end=</a:t>
            </a:r>
            <a:r>
              <a:rPr lang="en-IN" sz="1400" b="0" dirty="0" err="1">
                <a:solidFill>
                  <a:schemeClr val="tx1"/>
                </a:solidFill>
                <a:effectLst/>
                <a:latin typeface="Times New Roman" panose="02020603050405020304" pitchFamily="18" charset="0"/>
                <a:cs typeface="Times New Roman" panose="02020603050405020304" pitchFamily="18" charset="0"/>
              </a:rPr>
              <a:t>edate</a:t>
            </a:r>
            <a:r>
              <a:rPr lang="en-IN" sz="1400" b="0" dirty="0">
                <a:solidFill>
                  <a:schemeClr val="tx1"/>
                </a:solidFill>
                <a:effectLst/>
                <a:latin typeface="Times New Roman" panose="02020603050405020304" pitchFamily="18" charset="0"/>
                <a:cs typeface="Times New Roman" panose="02020603050405020304" pitchFamily="18" charset="0"/>
              </a:rPr>
              <a:t>)</a:t>
            </a:r>
          </a:p>
          <a:p>
            <a:pPr marL="0" indent="0">
              <a:buNone/>
            </a:pPr>
            <a:r>
              <a:rPr lang="en-IN" sz="1400" b="0" dirty="0">
                <a:solidFill>
                  <a:schemeClr val="tx1"/>
                </a:solidFill>
                <a:effectLst/>
                <a:latin typeface="Times New Roman" panose="02020603050405020304" pitchFamily="18" charset="0"/>
                <a:cs typeface="Times New Roman" panose="02020603050405020304" pitchFamily="18" charset="0"/>
              </a:rPr>
              <a:t/>
            </a:r>
            <a:br>
              <a:rPr lang="en-IN" sz="1400" b="0" dirty="0">
                <a:solidFill>
                  <a:schemeClr val="tx1"/>
                </a:solidFill>
                <a:effectLst/>
                <a:latin typeface="Times New Roman" panose="02020603050405020304" pitchFamily="18" charset="0"/>
                <a:cs typeface="Times New Roman" panose="02020603050405020304" pitchFamily="18" charset="0"/>
              </a:rPr>
            </a:br>
            <a:r>
              <a:rPr lang="en-IN" sz="1400" b="0" dirty="0" err="1">
                <a:solidFill>
                  <a:schemeClr val="tx1"/>
                </a:solidFill>
                <a:effectLst/>
                <a:latin typeface="Times New Roman" panose="02020603050405020304" pitchFamily="18" charset="0"/>
                <a:cs typeface="Times New Roman" panose="02020603050405020304" pitchFamily="18" charset="0"/>
              </a:rPr>
              <a:t>data.rename</a:t>
            </a:r>
            <a:r>
              <a:rPr lang="en-IN" sz="1400" b="0" dirty="0">
                <a:solidFill>
                  <a:schemeClr val="tx1"/>
                </a:solidFill>
                <a:effectLst/>
                <a:latin typeface="Times New Roman" panose="02020603050405020304" pitchFamily="18" charset="0"/>
                <a:cs typeface="Times New Roman" panose="02020603050405020304" pitchFamily="18" charset="0"/>
              </a:rPr>
              <a:t>(columns={'</a:t>
            </a:r>
            <a:r>
              <a:rPr lang="en-IN" sz="1400" b="0" dirty="0" err="1">
                <a:solidFill>
                  <a:schemeClr val="tx1"/>
                </a:solidFill>
                <a:effectLst/>
                <a:latin typeface="Times New Roman" panose="02020603050405020304" pitchFamily="18" charset="0"/>
                <a:cs typeface="Times New Roman" panose="02020603050405020304" pitchFamily="18" charset="0"/>
              </a:rPr>
              <a:t>Adj</a:t>
            </a:r>
            <a:r>
              <a:rPr lang="en-IN" sz="1400" b="0" dirty="0">
                <a:solidFill>
                  <a:schemeClr val="tx1"/>
                </a:solidFill>
                <a:effectLst/>
                <a:latin typeface="Times New Roman" panose="02020603050405020304" pitchFamily="18" charset="0"/>
                <a:cs typeface="Times New Roman" panose="02020603050405020304" pitchFamily="18" charset="0"/>
              </a:rPr>
              <a:t> Close':'</a:t>
            </a:r>
            <a:r>
              <a:rPr lang="en-IN" sz="1400" b="0" dirty="0" err="1">
                <a:solidFill>
                  <a:schemeClr val="tx1"/>
                </a:solidFill>
                <a:effectLst/>
                <a:latin typeface="Times New Roman" panose="02020603050405020304" pitchFamily="18" charset="0"/>
                <a:cs typeface="Times New Roman" panose="02020603050405020304" pitchFamily="18" charset="0"/>
              </a:rPr>
              <a:t>Adj_Close</a:t>
            </a:r>
            <a:r>
              <a:rPr lang="en-IN" sz="1400" b="0" dirty="0">
                <a:solidFill>
                  <a:schemeClr val="tx1"/>
                </a:solidFill>
                <a:effectLst/>
                <a:latin typeface="Times New Roman" panose="02020603050405020304" pitchFamily="18" charset="0"/>
                <a:cs typeface="Times New Roman" panose="02020603050405020304" pitchFamily="18" charset="0"/>
              </a:rPr>
              <a:t>'}, </a:t>
            </a:r>
            <a:r>
              <a:rPr lang="en-IN" sz="1400" b="0" dirty="0" err="1">
                <a:solidFill>
                  <a:schemeClr val="tx1"/>
                </a:solidFill>
                <a:effectLst/>
                <a:latin typeface="Times New Roman" panose="02020603050405020304" pitchFamily="18" charset="0"/>
                <a:cs typeface="Times New Roman" panose="02020603050405020304" pitchFamily="18" charset="0"/>
              </a:rPr>
              <a:t>inplace</a:t>
            </a:r>
            <a:r>
              <a:rPr lang="en-IN" sz="1400" b="0" dirty="0">
                <a:solidFill>
                  <a:schemeClr val="tx1"/>
                </a:solidFill>
                <a:effectLst/>
                <a:latin typeface="Times New Roman" panose="02020603050405020304" pitchFamily="18" charset="0"/>
                <a:cs typeface="Times New Roman" panose="02020603050405020304" pitchFamily="18" charset="0"/>
              </a:rPr>
              <a:t>=True)</a:t>
            </a:r>
          </a:p>
          <a:p>
            <a:pPr marL="0" indent="0">
              <a:buNone/>
            </a:pPr>
            <a:r>
              <a:rPr lang="en-IN" sz="1400" b="0" dirty="0">
                <a:solidFill>
                  <a:schemeClr val="tx1"/>
                </a:solidFill>
                <a:effectLst/>
                <a:latin typeface="Times New Roman" panose="02020603050405020304" pitchFamily="18" charset="0"/>
                <a:cs typeface="Times New Roman" panose="02020603050405020304" pitchFamily="18" charset="0"/>
              </a:rPr>
              <a:t/>
            </a:r>
            <a:br>
              <a:rPr lang="en-IN" sz="1400" b="0" dirty="0">
                <a:solidFill>
                  <a:schemeClr val="tx1"/>
                </a:solidFill>
                <a:effectLst/>
                <a:latin typeface="Times New Roman" panose="02020603050405020304" pitchFamily="18" charset="0"/>
                <a:cs typeface="Times New Roman" panose="02020603050405020304" pitchFamily="18" charset="0"/>
              </a:rPr>
            </a:br>
            <a:r>
              <a:rPr lang="en-IN" sz="1400" b="0" dirty="0">
                <a:solidFill>
                  <a:schemeClr val="tx1"/>
                </a:solidFill>
                <a:effectLst/>
                <a:latin typeface="Times New Roman" panose="02020603050405020304" pitchFamily="18" charset="0"/>
                <a:cs typeface="Times New Roman" panose="02020603050405020304" pitchFamily="18" charset="0"/>
              </a:rPr>
              <a:t>data['returns'] = data['</a:t>
            </a:r>
            <a:r>
              <a:rPr lang="en-IN" sz="1400" b="0" dirty="0" err="1">
                <a:solidFill>
                  <a:schemeClr val="tx1"/>
                </a:solidFill>
                <a:effectLst/>
                <a:latin typeface="Times New Roman" panose="02020603050405020304" pitchFamily="18" charset="0"/>
                <a:cs typeface="Times New Roman" panose="02020603050405020304" pitchFamily="18" charset="0"/>
              </a:rPr>
              <a:t>Adj_Close</a:t>
            </a:r>
            <a:r>
              <a:rPr lang="en-IN" sz="1400" b="0" dirty="0">
                <a:solidFill>
                  <a:schemeClr val="tx1"/>
                </a:solidFill>
                <a:effectLst/>
                <a:latin typeface="Times New Roman" panose="02020603050405020304" pitchFamily="18" charset="0"/>
                <a:cs typeface="Times New Roman" panose="02020603050405020304" pitchFamily="18" charset="0"/>
              </a:rPr>
              <a:t>'].</a:t>
            </a:r>
            <a:r>
              <a:rPr lang="en-IN" sz="1400" b="0" dirty="0" err="1">
                <a:solidFill>
                  <a:schemeClr val="tx1"/>
                </a:solidFill>
                <a:effectLst/>
                <a:latin typeface="Times New Roman" panose="02020603050405020304" pitchFamily="18" charset="0"/>
                <a:cs typeface="Times New Roman" panose="02020603050405020304" pitchFamily="18" charset="0"/>
              </a:rPr>
              <a:t>pct_change</a:t>
            </a:r>
            <a:r>
              <a:rPr lang="en-IN" sz="1400" b="0" dirty="0">
                <a:solidFill>
                  <a:schemeClr val="tx1"/>
                </a:solidFill>
                <a:effectLst/>
                <a:latin typeface="Times New Roman" panose="02020603050405020304" pitchFamily="18" charset="0"/>
                <a:cs typeface="Times New Roman" panose="02020603050405020304" pitchFamily="18" charset="0"/>
              </a:rPr>
              <a:t>()</a:t>
            </a:r>
          </a:p>
          <a:p>
            <a:pPr marL="0" indent="0">
              <a:buNone/>
            </a:pPr>
            <a:r>
              <a:rPr lang="en-IN" sz="1400" b="0" dirty="0">
                <a:solidFill>
                  <a:schemeClr val="tx1"/>
                </a:solidFill>
                <a:effectLst/>
                <a:latin typeface="Times New Roman" panose="02020603050405020304" pitchFamily="18" charset="0"/>
                <a:cs typeface="Times New Roman" panose="02020603050405020304" pitchFamily="18" charset="0"/>
              </a:rPr>
              <a:t/>
            </a:r>
            <a:br>
              <a:rPr lang="en-IN" sz="1400" b="0" dirty="0">
                <a:solidFill>
                  <a:schemeClr val="tx1"/>
                </a:solidFill>
                <a:effectLst/>
                <a:latin typeface="Times New Roman" panose="02020603050405020304" pitchFamily="18" charset="0"/>
                <a:cs typeface="Times New Roman" panose="02020603050405020304" pitchFamily="18" charset="0"/>
              </a:rPr>
            </a:br>
            <a:r>
              <a:rPr lang="en-IN" sz="1400" b="0" dirty="0" err="1">
                <a:solidFill>
                  <a:schemeClr val="tx1"/>
                </a:solidFill>
                <a:effectLst/>
                <a:latin typeface="Times New Roman" panose="02020603050405020304" pitchFamily="18" charset="0"/>
                <a:cs typeface="Times New Roman" panose="02020603050405020304" pitchFamily="18" charset="0"/>
              </a:rPr>
              <a:t>plt.figure</a:t>
            </a:r>
            <a:r>
              <a:rPr lang="en-IN" sz="1400" b="0" dirty="0">
                <a:solidFill>
                  <a:schemeClr val="tx1"/>
                </a:solidFill>
                <a:effectLst/>
                <a:latin typeface="Times New Roman" panose="02020603050405020304" pitchFamily="18" charset="0"/>
                <a:cs typeface="Times New Roman" panose="02020603050405020304" pitchFamily="18" charset="0"/>
              </a:rPr>
              <a:t>(</a:t>
            </a:r>
            <a:r>
              <a:rPr lang="en-IN" sz="1400" b="0" dirty="0" err="1">
                <a:solidFill>
                  <a:schemeClr val="tx1"/>
                </a:solidFill>
                <a:effectLst/>
                <a:latin typeface="Times New Roman" panose="02020603050405020304" pitchFamily="18" charset="0"/>
                <a:cs typeface="Times New Roman" panose="02020603050405020304" pitchFamily="18" charset="0"/>
              </a:rPr>
              <a:t>figsize</a:t>
            </a:r>
            <a:r>
              <a:rPr lang="en-IN" sz="1400" b="0" dirty="0">
                <a:solidFill>
                  <a:schemeClr val="tx1"/>
                </a:solidFill>
                <a:effectLst/>
                <a:latin typeface="Times New Roman" panose="02020603050405020304" pitchFamily="18" charset="0"/>
                <a:cs typeface="Times New Roman" panose="02020603050405020304" pitchFamily="18" charset="0"/>
              </a:rPr>
              <a:t>=(20,5))</a:t>
            </a:r>
          </a:p>
        </p:txBody>
      </p:sp>
    </p:spTree>
    <p:extLst>
      <p:ext uri="{BB962C8B-B14F-4D97-AF65-F5344CB8AC3E}">
        <p14:creationId xmlns:p14="http://schemas.microsoft.com/office/powerpoint/2010/main" val="3449119986"/>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Slice</Template>
  <TotalTime>315</TotalTime>
  <Words>1016</Words>
  <Application>Microsoft Office PowerPoint</Application>
  <PresentationFormat>Widescreen</PresentationFormat>
  <Paragraphs>107</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Century Gothic</vt:lpstr>
      <vt:lpstr>Arial</vt:lpstr>
      <vt:lpstr>Times New Roman</vt:lpstr>
      <vt:lpstr>Wingdings 3</vt:lpstr>
      <vt:lpstr>Slice</vt:lpstr>
      <vt:lpstr>Unveiling Financial Insights: Leveraging Advanced Data Analysis</vt:lpstr>
      <vt:lpstr>PROBLEM STATEMENT / DESCRIPTION:</vt:lpstr>
      <vt:lpstr>PROBLEM STATEMENT / DESCRIPTION:</vt:lpstr>
      <vt:lpstr>ABSTRACT :</vt:lpstr>
      <vt:lpstr>  PROPOSED SOLUTION :  </vt:lpstr>
      <vt:lpstr>  REAL LIFE APPLICATION:  </vt:lpstr>
      <vt:lpstr>HARDWARE AND SOFTWARE REQUIREMENTS:</vt:lpstr>
      <vt:lpstr>PROJECT CODE:</vt:lpstr>
      <vt:lpstr>PROJECT CODE:</vt:lpstr>
      <vt:lpstr>PROJECT CODE:</vt:lpstr>
      <vt:lpstr>OUTPUT: </vt:lpstr>
      <vt:lpstr>OUTPUT: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cp:lastModifiedBy>welcome</cp:lastModifiedBy>
  <cp:revision>17</cp:revision>
  <dcterms:modified xsi:type="dcterms:W3CDTF">2024-05-21T14:03:05Z</dcterms:modified>
</cp:coreProperties>
</file>